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3"/>
    <p:sldId id="257" r:id="rId34"/>
    <p:sldId id="258" r:id="rId35"/>
    <p:sldId id="259" r:id="rId36"/>
    <p:sldId id="260" r:id="rId37"/>
    <p:sldId id="261" r:id="rId38"/>
    <p:sldId id="262" r:id="rId39"/>
    <p:sldId id="263" r:id="rId40"/>
    <p:sldId id="264" r:id="rId41"/>
    <p:sldId id="265" r:id="rId42"/>
    <p:sldId id="266" r:id="rId43"/>
    <p:sldId id="267" r:id="rId44"/>
    <p:sldId id="268" r:id="rId45"/>
    <p:sldId id="269" r:id="rId46"/>
    <p:sldId id="270" r:id="rId47"/>
    <p:sldId id="271" r:id="rId48"/>
    <p:sldId id="272" r:id="rId49"/>
    <p:sldId id="273" r:id="rId50"/>
    <p:sldId id="274" r:id="rId51"/>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Poppins Bold" charset="1" panose="02000000000000000000"/>
      <p:regular r:id="rId10"/>
    </p:embeddedFont>
    <p:embeddedFont>
      <p:font typeface="Canva Sans" charset="1" panose="020B0503030501040103"/>
      <p:regular r:id="rId11"/>
    </p:embeddedFont>
    <p:embeddedFont>
      <p:font typeface="Canva Sans Bold" charset="1" panose="020B0803030501040103"/>
      <p:regular r:id="rId12"/>
    </p:embeddedFont>
    <p:embeddedFont>
      <p:font typeface="Canva Sans Italics" charset="1" panose="020B0503030501040103"/>
      <p:regular r:id="rId13"/>
    </p:embeddedFont>
    <p:embeddedFont>
      <p:font typeface="Canva Sans Bold Italics" charset="1" panose="020B0803030501040103"/>
      <p:regular r:id="rId14"/>
    </p:embeddedFont>
    <p:embeddedFont>
      <p:font typeface="Poppins" charset="1" panose="00000500000000000000"/>
      <p:regular r:id="rId15"/>
    </p:embeddedFont>
    <p:embeddedFont>
      <p:font typeface="Poppins Bold" charset="1" panose="00000800000000000000"/>
      <p:regular r:id="rId16"/>
    </p:embeddedFont>
    <p:embeddedFont>
      <p:font typeface="Poppins Italics" charset="1" panose="00000500000000000000"/>
      <p:regular r:id="rId17"/>
    </p:embeddedFont>
    <p:embeddedFont>
      <p:font typeface="Poppins Bold Italics" charset="1" panose="00000800000000000000"/>
      <p:regular r:id="rId18"/>
    </p:embeddedFont>
    <p:embeddedFont>
      <p:font typeface="Poppins Thin" charset="1" panose="00000300000000000000"/>
      <p:regular r:id="rId19"/>
    </p:embeddedFont>
    <p:embeddedFont>
      <p:font typeface="Poppins Thin Italics" charset="1" panose="00000300000000000000"/>
      <p:regular r:id="rId20"/>
    </p:embeddedFont>
    <p:embeddedFont>
      <p:font typeface="Poppins Extra-Light" charset="1" panose="00000300000000000000"/>
      <p:regular r:id="rId21"/>
    </p:embeddedFont>
    <p:embeddedFont>
      <p:font typeface="Poppins Extra-Light Italics" charset="1" panose="00000300000000000000"/>
      <p:regular r:id="rId22"/>
    </p:embeddedFont>
    <p:embeddedFont>
      <p:font typeface="Poppins Light" charset="1" panose="00000400000000000000"/>
      <p:regular r:id="rId23"/>
    </p:embeddedFont>
    <p:embeddedFont>
      <p:font typeface="Poppins Light Italics" charset="1" panose="00000400000000000000"/>
      <p:regular r:id="rId24"/>
    </p:embeddedFont>
    <p:embeddedFont>
      <p:font typeface="Poppins Medium" charset="1" panose="00000600000000000000"/>
      <p:regular r:id="rId25"/>
    </p:embeddedFont>
    <p:embeddedFont>
      <p:font typeface="Poppins Medium Italics" charset="1" panose="00000600000000000000"/>
      <p:regular r:id="rId26"/>
    </p:embeddedFont>
    <p:embeddedFont>
      <p:font typeface="Poppins Semi-Bold" charset="1" panose="00000700000000000000"/>
      <p:regular r:id="rId27"/>
    </p:embeddedFont>
    <p:embeddedFont>
      <p:font typeface="Poppins Semi-Bold Italics" charset="1" panose="00000700000000000000"/>
      <p:regular r:id="rId28"/>
    </p:embeddedFont>
    <p:embeddedFont>
      <p:font typeface="Poppins Ultra-Bold" charset="1" panose="00000900000000000000"/>
      <p:regular r:id="rId29"/>
    </p:embeddedFont>
    <p:embeddedFont>
      <p:font typeface="Poppins Ultra-Bold Italics" charset="1" panose="00000900000000000000"/>
      <p:regular r:id="rId30"/>
    </p:embeddedFont>
    <p:embeddedFont>
      <p:font typeface="Poppins Heavy" charset="1" panose="00000A00000000000000"/>
      <p:regular r:id="rId31"/>
    </p:embeddedFont>
    <p:embeddedFont>
      <p:font typeface="Poppins Heavy Italics" charset="1" panose="00000A00000000000000"/>
      <p:regular r:id="rId3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slides/slide1.xml" Type="http://schemas.openxmlformats.org/officeDocument/2006/relationships/slide"/><Relationship Id="rId34" Target="slides/slide2.xml" Type="http://schemas.openxmlformats.org/officeDocument/2006/relationships/slide"/><Relationship Id="rId35" Target="slides/slide3.xml" Type="http://schemas.openxmlformats.org/officeDocument/2006/relationships/slide"/><Relationship Id="rId36" Target="slides/slide4.xml" Type="http://schemas.openxmlformats.org/officeDocument/2006/relationships/slide"/><Relationship Id="rId37" Target="slides/slide5.xml" Type="http://schemas.openxmlformats.org/officeDocument/2006/relationships/slide"/><Relationship Id="rId38" Target="slides/slide6.xml" Type="http://schemas.openxmlformats.org/officeDocument/2006/relationships/slide"/><Relationship Id="rId39" Target="slides/slide7.xml" Type="http://schemas.openxmlformats.org/officeDocument/2006/relationships/slide"/><Relationship Id="rId4" Target="theme/theme1.xml" Type="http://schemas.openxmlformats.org/officeDocument/2006/relationships/theme"/><Relationship Id="rId40" Target="slides/slide8.xml" Type="http://schemas.openxmlformats.org/officeDocument/2006/relationships/slide"/><Relationship Id="rId41" Target="slides/slide9.xml" Type="http://schemas.openxmlformats.org/officeDocument/2006/relationships/slide"/><Relationship Id="rId42" Target="slides/slide10.xml" Type="http://schemas.openxmlformats.org/officeDocument/2006/relationships/slide"/><Relationship Id="rId43" Target="slides/slide11.xml" Type="http://schemas.openxmlformats.org/officeDocument/2006/relationships/slide"/><Relationship Id="rId44" Target="slides/slide12.xml" Type="http://schemas.openxmlformats.org/officeDocument/2006/relationships/slide"/><Relationship Id="rId45" Target="slides/slide13.xml" Type="http://schemas.openxmlformats.org/officeDocument/2006/relationships/slide"/><Relationship Id="rId46" Target="slides/slide14.xml" Type="http://schemas.openxmlformats.org/officeDocument/2006/relationships/slide"/><Relationship Id="rId47" Target="slides/slide15.xml" Type="http://schemas.openxmlformats.org/officeDocument/2006/relationships/slide"/><Relationship Id="rId48" Target="slides/slide16.xml" Type="http://schemas.openxmlformats.org/officeDocument/2006/relationships/slide"/><Relationship Id="rId49" Target="slides/slide17.xml" Type="http://schemas.openxmlformats.org/officeDocument/2006/relationships/slide"/><Relationship Id="rId5" Target="tableStyles.xml" Type="http://schemas.openxmlformats.org/officeDocument/2006/relationships/tableStyles"/><Relationship Id="rId50" Target="slides/slide18.xml" Type="http://schemas.openxmlformats.org/officeDocument/2006/relationships/slide"/><Relationship Id="rId51" Target="slides/slide19.xml" Type="http://schemas.openxmlformats.org/officeDocument/2006/relationships/slide"/><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21.jpeg" Type="http://schemas.openxmlformats.org/officeDocument/2006/relationships/image"/><Relationship Id="rId5" Target="../media/image22.jpe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26.jpeg" Type="http://schemas.openxmlformats.org/officeDocument/2006/relationships/image"/><Relationship Id="rId5" Target="../media/image27.jpe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28.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5.jpe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9.jpeg" Type="http://schemas.openxmlformats.org/officeDocument/2006/relationships/image"/><Relationship Id="rId5" Target="../media/image10.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11.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15.jpeg" Type="http://schemas.openxmlformats.org/officeDocument/2006/relationships/image"/><Relationship Id="rId5" Target="../media/image16.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0" r="0" b="0"/>
            </a:stretch>
          </a:blipFill>
        </p:spPr>
      </p:sp>
      <p:sp>
        <p:nvSpPr>
          <p:cNvPr name="Freeform 3" id="3"/>
          <p:cNvSpPr/>
          <p:nvPr/>
        </p:nvSpPr>
        <p:spPr>
          <a:xfrm flipH="false" flipV="false" rot="0">
            <a:off x="1162182" y="392478"/>
            <a:ext cx="617713" cy="636222"/>
          </a:xfrm>
          <a:custGeom>
            <a:avLst/>
            <a:gdLst/>
            <a:ahLst/>
            <a:cxnLst/>
            <a:rect r="r" b="b" t="t" l="l"/>
            <a:pathLst>
              <a:path h="636222" w="617713">
                <a:moveTo>
                  <a:pt x="0" y="0"/>
                </a:moveTo>
                <a:lnTo>
                  <a:pt x="617713" y="0"/>
                </a:lnTo>
                <a:lnTo>
                  <a:pt x="617713" y="636222"/>
                </a:lnTo>
                <a:lnTo>
                  <a:pt x="0" y="63622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1028700" y="1694301"/>
            <a:ext cx="12095018" cy="2591949"/>
          </a:xfrm>
          <a:prstGeom prst="rect">
            <a:avLst/>
          </a:prstGeom>
        </p:spPr>
        <p:txBody>
          <a:bodyPr anchor="t" rtlCol="false" tIns="0" lIns="0" bIns="0" rIns="0">
            <a:spAutoFit/>
          </a:bodyPr>
          <a:lstStyle/>
          <a:p>
            <a:pPr algn="ctr">
              <a:lnSpc>
                <a:spcPts val="6761"/>
              </a:lnSpc>
              <a:spcBef>
                <a:spcPct val="0"/>
              </a:spcBef>
            </a:pPr>
            <a:r>
              <a:rPr lang="en-US" sz="4829">
                <a:solidFill>
                  <a:srgbClr val="FFFFFF"/>
                </a:solidFill>
                <a:latin typeface="Poppins Ultra-Bold"/>
              </a:rPr>
              <a:t>Applications of Augmented and Virtual Reality in Electrical Engineering Education: A Review</a:t>
            </a:r>
          </a:p>
        </p:txBody>
      </p:sp>
      <p:sp>
        <p:nvSpPr>
          <p:cNvPr name="Freeform 5" id="5"/>
          <p:cNvSpPr/>
          <p:nvPr/>
        </p:nvSpPr>
        <p:spPr>
          <a:xfrm flipH="false" flipV="false" rot="0">
            <a:off x="11134824" y="5231325"/>
            <a:ext cx="6507207" cy="5055675"/>
          </a:xfrm>
          <a:custGeom>
            <a:avLst/>
            <a:gdLst/>
            <a:ahLst/>
            <a:cxnLst/>
            <a:rect r="r" b="b" t="t" l="l"/>
            <a:pathLst>
              <a:path h="5055675" w="6507207">
                <a:moveTo>
                  <a:pt x="0" y="0"/>
                </a:moveTo>
                <a:lnTo>
                  <a:pt x="6507207" y="0"/>
                </a:lnTo>
                <a:lnTo>
                  <a:pt x="6507207" y="5055675"/>
                </a:lnTo>
                <a:lnTo>
                  <a:pt x="0" y="5055675"/>
                </a:lnTo>
                <a:lnTo>
                  <a:pt x="0" y="0"/>
                </a:lnTo>
                <a:close/>
              </a:path>
            </a:pathLst>
          </a:custGeom>
          <a:blipFill>
            <a:blip r:embed="rId5"/>
            <a:stretch>
              <a:fillRect l="-3247" t="0" r="0" b="0"/>
            </a:stretch>
          </a:blipFill>
        </p:spPr>
      </p:sp>
      <p:grpSp>
        <p:nvGrpSpPr>
          <p:cNvPr name="Group 6" id="6"/>
          <p:cNvGrpSpPr/>
          <p:nvPr/>
        </p:nvGrpSpPr>
        <p:grpSpPr>
          <a:xfrm rot="0">
            <a:off x="1779895" y="8182314"/>
            <a:ext cx="861717" cy="88160"/>
            <a:chOff x="0" y="0"/>
            <a:chExt cx="226954" cy="23219"/>
          </a:xfrm>
        </p:grpSpPr>
        <p:sp>
          <p:nvSpPr>
            <p:cNvPr name="Freeform 7" id="7"/>
            <p:cNvSpPr/>
            <p:nvPr/>
          </p:nvSpPr>
          <p:spPr>
            <a:xfrm flipH="false" flipV="false" rot="0">
              <a:off x="0" y="0"/>
              <a:ext cx="226954" cy="23219"/>
            </a:xfrm>
            <a:custGeom>
              <a:avLst/>
              <a:gdLst/>
              <a:ahLst/>
              <a:cxnLst/>
              <a:rect r="r" b="b" t="t" l="l"/>
              <a:pathLst>
                <a:path h="23219" w="226954">
                  <a:moveTo>
                    <a:pt x="11610" y="0"/>
                  </a:moveTo>
                  <a:lnTo>
                    <a:pt x="215345" y="0"/>
                  </a:lnTo>
                  <a:cubicBezTo>
                    <a:pt x="218424" y="0"/>
                    <a:pt x="221377" y="1223"/>
                    <a:pt x="223554" y="3400"/>
                  </a:cubicBezTo>
                  <a:cubicBezTo>
                    <a:pt x="225731" y="5578"/>
                    <a:pt x="226954" y="8531"/>
                    <a:pt x="226954" y="11610"/>
                  </a:cubicBezTo>
                  <a:lnTo>
                    <a:pt x="226954" y="11610"/>
                  </a:lnTo>
                  <a:cubicBezTo>
                    <a:pt x="226954" y="18021"/>
                    <a:pt x="221756" y="23219"/>
                    <a:pt x="215345" y="23219"/>
                  </a:cubicBezTo>
                  <a:lnTo>
                    <a:pt x="11610" y="23219"/>
                  </a:lnTo>
                  <a:cubicBezTo>
                    <a:pt x="8531" y="23219"/>
                    <a:pt x="5578" y="21996"/>
                    <a:pt x="3400" y="19819"/>
                  </a:cubicBezTo>
                  <a:cubicBezTo>
                    <a:pt x="1223" y="17642"/>
                    <a:pt x="0" y="14689"/>
                    <a:pt x="0" y="11610"/>
                  </a:cubicBezTo>
                  <a:lnTo>
                    <a:pt x="0" y="11610"/>
                  </a:lnTo>
                  <a:cubicBezTo>
                    <a:pt x="0" y="8531"/>
                    <a:pt x="1223" y="5578"/>
                    <a:pt x="3400" y="3400"/>
                  </a:cubicBezTo>
                  <a:cubicBezTo>
                    <a:pt x="5578" y="1223"/>
                    <a:pt x="8531" y="0"/>
                    <a:pt x="11610" y="0"/>
                  </a:cubicBezTo>
                  <a:close/>
                </a:path>
              </a:pathLst>
            </a:custGeom>
            <a:solidFill>
              <a:srgbClr val="16FDFD"/>
            </a:solidFill>
          </p:spPr>
        </p:sp>
        <p:sp>
          <p:nvSpPr>
            <p:cNvPr name="TextBox 8" id="8"/>
            <p:cNvSpPr txBox="true"/>
            <p:nvPr/>
          </p:nvSpPr>
          <p:spPr>
            <a:xfrm>
              <a:off x="0" y="-38100"/>
              <a:ext cx="226954" cy="61319"/>
            </a:xfrm>
            <a:prstGeom prst="rect">
              <a:avLst/>
            </a:prstGeom>
          </p:spPr>
          <p:txBody>
            <a:bodyPr anchor="ctr" rtlCol="false" tIns="50800" lIns="50800" bIns="50800" rIns="50800"/>
            <a:lstStyle/>
            <a:p>
              <a:pPr algn="ctr">
                <a:lnSpc>
                  <a:spcPts val="2659"/>
                </a:lnSpc>
              </a:pPr>
            </a:p>
          </p:txBody>
        </p:sp>
      </p:grpSp>
      <p:sp>
        <p:nvSpPr>
          <p:cNvPr name="TextBox 9" id="9"/>
          <p:cNvSpPr txBox="true"/>
          <p:nvPr/>
        </p:nvSpPr>
        <p:spPr>
          <a:xfrm rot="0">
            <a:off x="1028700" y="5438992"/>
            <a:ext cx="9103766" cy="1125855"/>
          </a:xfrm>
          <a:prstGeom prst="rect">
            <a:avLst/>
          </a:prstGeom>
        </p:spPr>
        <p:txBody>
          <a:bodyPr anchor="t" rtlCol="false" tIns="0" lIns="0" bIns="0" rIns="0">
            <a:spAutoFit/>
          </a:bodyPr>
          <a:lstStyle/>
          <a:p>
            <a:pPr>
              <a:lnSpc>
                <a:spcPts val="3359"/>
              </a:lnSpc>
            </a:pPr>
            <a:r>
              <a:rPr lang="en-US" sz="2399">
                <a:solidFill>
                  <a:srgbClr val="FFFFFF"/>
                </a:solidFill>
                <a:latin typeface="Poppins Bold"/>
              </a:rPr>
              <a:t>DOSEN PENGAMPU : HADZIQ FABROYIR, S.KOM., PH.D.</a:t>
            </a:r>
          </a:p>
          <a:p>
            <a:pPr>
              <a:lnSpc>
                <a:spcPts val="5880"/>
              </a:lnSpc>
              <a:spcBef>
                <a:spcPct val="0"/>
              </a:spcBef>
            </a:pPr>
          </a:p>
        </p:txBody>
      </p:sp>
      <p:sp>
        <p:nvSpPr>
          <p:cNvPr name="TextBox 10" id="10"/>
          <p:cNvSpPr txBox="true"/>
          <p:nvPr/>
        </p:nvSpPr>
        <p:spPr>
          <a:xfrm rot="0">
            <a:off x="1028700" y="6853653"/>
            <a:ext cx="9103766" cy="905510"/>
          </a:xfrm>
          <a:prstGeom prst="rect">
            <a:avLst/>
          </a:prstGeom>
        </p:spPr>
        <p:txBody>
          <a:bodyPr anchor="t" rtlCol="false" tIns="0" lIns="0" bIns="0" rIns="0">
            <a:spAutoFit/>
          </a:bodyPr>
          <a:lstStyle/>
          <a:p>
            <a:pPr>
              <a:lnSpc>
                <a:spcPts val="3640"/>
              </a:lnSpc>
            </a:pPr>
            <a:r>
              <a:rPr lang="en-US" sz="2600">
                <a:solidFill>
                  <a:srgbClr val="FFFFFF"/>
                </a:solidFill>
                <a:latin typeface="Poppins Bold"/>
              </a:rPr>
              <a:t>IRFAN ARMAWAN                         (6025231018)</a:t>
            </a:r>
          </a:p>
          <a:p>
            <a:pPr>
              <a:lnSpc>
                <a:spcPts val="3640"/>
              </a:lnSpc>
              <a:spcBef>
                <a:spcPct val="0"/>
              </a:spcBef>
            </a:pP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01243B"/>
        </a:solidFill>
      </p:bgPr>
    </p:bg>
    <p:spTree>
      <p:nvGrpSpPr>
        <p:cNvPr id="1" name=""/>
        <p:cNvGrpSpPr/>
        <p:nvPr/>
      </p:nvGrpSpPr>
      <p:grpSpPr>
        <a:xfrm>
          <a:off x="0" y="0"/>
          <a:ext cx="0" cy="0"/>
          <a:chOff x="0" y="0"/>
          <a:chExt cx="0" cy="0"/>
        </a:xfrm>
      </p:grpSpPr>
      <p:sp>
        <p:nvSpPr>
          <p:cNvPr name="Freeform 2" id="2"/>
          <p:cNvSpPr/>
          <p:nvPr/>
        </p:nvSpPr>
        <p:spPr>
          <a:xfrm flipH="false" flipV="false" rot="0">
            <a:off x="3480478" y="1028700"/>
            <a:ext cx="11651077" cy="6263883"/>
          </a:xfrm>
          <a:custGeom>
            <a:avLst/>
            <a:gdLst/>
            <a:ahLst/>
            <a:cxnLst/>
            <a:rect r="r" b="b" t="t" l="l"/>
            <a:pathLst>
              <a:path h="6263883" w="11651077">
                <a:moveTo>
                  <a:pt x="0" y="0"/>
                </a:moveTo>
                <a:lnTo>
                  <a:pt x="11651077" y="0"/>
                </a:lnTo>
                <a:lnTo>
                  <a:pt x="11651077" y="6263883"/>
                </a:lnTo>
                <a:lnTo>
                  <a:pt x="0" y="6263883"/>
                </a:lnTo>
                <a:lnTo>
                  <a:pt x="0" y="0"/>
                </a:lnTo>
                <a:close/>
              </a:path>
            </a:pathLst>
          </a:custGeom>
          <a:blipFill>
            <a:blip r:embed="rId2"/>
            <a:stretch>
              <a:fillRect l="0" t="0" r="0"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01243B"/>
        </a:solidFill>
      </p:bgPr>
    </p:bg>
    <p:spTree>
      <p:nvGrpSpPr>
        <p:cNvPr id="1" name=""/>
        <p:cNvGrpSpPr/>
        <p:nvPr/>
      </p:nvGrpSpPr>
      <p:grpSpPr>
        <a:xfrm>
          <a:off x="0" y="0"/>
          <a:ext cx="0" cy="0"/>
          <a:chOff x="0" y="0"/>
          <a:chExt cx="0" cy="0"/>
        </a:xfrm>
      </p:grpSpPr>
      <p:sp>
        <p:nvSpPr>
          <p:cNvPr name="Freeform 2" id="2"/>
          <p:cNvSpPr/>
          <p:nvPr/>
        </p:nvSpPr>
        <p:spPr>
          <a:xfrm flipH="false" flipV="false" rot="0">
            <a:off x="3042139" y="1028700"/>
            <a:ext cx="11648236" cy="5760536"/>
          </a:xfrm>
          <a:custGeom>
            <a:avLst/>
            <a:gdLst/>
            <a:ahLst/>
            <a:cxnLst/>
            <a:rect r="r" b="b" t="t" l="l"/>
            <a:pathLst>
              <a:path h="5760536" w="11648236">
                <a:moveTo>
                  <a:pt x="0" y="0"/>
                </a:moveTo>
                <a:lnTo>
                  <a:pt x="11648236" y="0"/>
                </a:lnTo>
                <a:lnTo>
                  <a:pt x="11648236" y="5760536"/>
                </a:lnTo>
                <a:lnTo>
                  <a:pt x="0" y="5760536"/>
                </a:lnTo>
                <a:lnTo>
                  <a:pt x="0" y="0"/>
                </a:lnTo>
                <a:close/>
              </a:path>
            </a:pathLst>
          </a:custGeom>
          <a:blipFill>
            <a:blip r:embed="rId2"/>
            <a:stretch>
              <a:fillRect l="0" t="0" r="0" b="0"/>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01243B"/>
        </a:solidFill>
      </p:bgPr>
    </p:bg>
    <p:spTree>
      <p:nvGrpSpPr>
        <p:cNvPr id="1" name=""/>
        <p:cNvGrpSpPr/>
        <p:nvPr/>
      </p:nvGrpSpPr>
      <p:grpSpPr>
        <a:xfrm>
          <a:off x="0" y="0"/>
          <a:ext cx="0" cy="0"/>
          <a:chOff x="0" y="0"/>
          <a:chExt cx="0" cy="0"/>
        </a:xfrm>
      </p:grpSpPr>
      <p:sp>
        <p:nvSpPr>
          <p:cNvPr name="Freeform 2" id="2"/>
          <p:cNvSpPr/>
          <p:nvPr/>
        </p:nvSpPr>
        <p:spPr>
          <a:xfrm flipH="false" flipV="false" rot="0">
            <a:off x="3331292" y="1519137"/>
            <a:ext cx="11625416" cy="4980492"/>
          </a:xfrm>
          <a:custGeom>
            <a:avLst/>
            <a:gdLst/>
            <a:ahLst/>
            <a:cxnLst/>
            <a:rect r="r" b="b" t="t" l="l"/>
            <a:pathLst>
              <a:path h="4980492" w="11625416">
                <a:moveTo>
                  <a:pt x="0" y="0"/>
                </a:moveTo>
                <a:lnTo>
                  <a:pt x="11625416" y="0"/>
                </a:lnTo>
                <a:lnTo>
                  <a:pt x="11625416" y="4980492"/>
                </a:lnTo>
                <a:lnTo>
                  <a:pt x="0" y="4980492"/>
                </a:lnTo>
                <a:lnTo>
                  <a:pt x="0" y="0"/>
                </a:lnTo>
                <a:close/>
              </a:path>
            </a:pathLst>
          </a:custGeom>
          <a:blipFill>
            <a:blip r:embed="rId2"/>
            <a:stretch>
              <a:fillRect l="0" t="0" r="0" b="0"/>
            </a:stretch>
          </a:blipFill>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01243B"/>
        </a:solidFill>
      </p:bgPr>
    </p:bg>
    <p:spTree>
      <p:nvGrpSpPr>
        <p:cNvPr id="1" name=""/>
        <p:cNvGrpSpPr/>
        <p:nvPr/>
      </p:nvGrpSpPr>
      <p:grpSpPr>
        <a:xfrm>
          <a:off x="0" y="0"/>
          <a:ext cx="0" cy="0"/>
          <a:chOff x="0" y="0"/>
          <a:chExt cx="0" cy="0"/>
        </a:xfrm>
      </p:grpSpPr>
      <p:sp>
        <p:nvSpPr>
          <p:cNvPr name="Freeform 2" id="2"/>
          <p:cNvSpPr/>
          <p:nvPr/>
        </p:nvSpPr>
        <p:spPr>
          <a:xfrm flipH="false" flipV="false" rot="0">
            <a:off x="3995492" y="2574062"/>
            <a:ext cx="10875383" cy="4478827"/>
          </a:xfrm>
          <a:custGeom>
            <a:avLst/>
            <a:gdLst/>
            <a:ahLst/>
            <a:cxnLst/>
            <a:rect r="r" b="b" t="t" l="l"/>
            <a:pathLst>
              <a:path h="4478827" w="10875383">
                <a:moveTo>
                  <a:pt x="0" y="0"/>
                </a:moveTo>
                <a:lnTo>
                  <a:pt x="10875383" y="0"/>
                </a:lnTo>
                <a:lnTo>
                  <a:pt x="10875383" y="4478826"/>
                </a:lnTo>
                <a:lnTo>
                  <a:pt x="0" y="4478826"/>
                </a:lnTo>
                <a:lnTo>
                  <a:pt x="0" y="0"/>
                </a:lnTo>
                <a:close/>
              </a:path>
            </a:pathLst>
          </a:custGeom>
          <a:blipFill>
            <a:blip r:embed="rId2"/>
            <a:stretch>
              <a:fillRect l="0" t="0" r="0" b="0"/>
            </a:stretch>
          </a:blipFill>
        </p:spPr>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01243B"/>
        </a:solidFill>
      </p:bgPr>
    </p:bg>
    <p:spTree>
      <p:nvGrpSpPr>
        <p:cNvPr id="1" name=""/>
        <p:cNvGrpSpPr/>
        <p:nvPr/>
      </p:nvGrpSpPr>
      <p:grpSpPr>
        <a:xfrm>
          <a:off x="0" y="0"/>
          <a:ext cx="0" cy="0"/>
          <a:chOff x="0" y="0"/>
          <a:chExt cx="0" cy="0"/>
        </a:xfrm>
      </p:grpSpPr>
      <p:sp>
        <p:nvSpPr>
          <p:cNvPr name="Freeform 2" id="2"/>
          <p:cNvSpPr/>
          <p:nvPr/>
        </p:nvSpPr>
        <p:spPr>
          <a:xfrm flipH="false" flipV="false" rot="0">
            <a:off x="554273" y="430163"/>
            <a:ext cx="358447" cy="369187"/>
          </a:xfrm>
          <a:custGeom>
            <a:avLst/>
            <a:gdLst/>
            <a:ahLst/>
            <a:cxnLst/>
            <a:rect r="r" b="b" t="t" l="l"/>
            <a:pathLst>
              <a:path h="369187" w="358447">
                <a:moveTo>
                  <a:pt x="0" y="0"/>
                </a:moveTo>
                <a:lnTo>
                  <a:pt x="358446" y="0"/>
                </a:lnTo>
                <a:lnTo>
                  <a:pt x="358446" y="369187"/>
                </a:lnTo>
                <a:lnTo>
                  <a:pt x="0" y="36918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7719743" y="8360553"/>
            <a:ext cx="112185" cy="897747"/>
            <a:chOff x="0" y="0"/>
            <a:chExt cx="29547" cy="236444"/>
          </a:xfrm>
        </p:grpSpPr>
        <p:sp>
          <p:nvSpPr>
            <p:cNvPr name="Freeform 4" id="4"/>
            <p:cNvSpPr/>
            <p:nvPr/>
          </p:nvSpPr>
          <p:spPr>
            <a:xfrm flipH="false" flipV="false" rot="0">
              <a:off x="0" y="0"/>
              <a:ext cx="29547" cy="236444"/>
            </a:xfrm>
            <a:custGeom>
              <a:avLst/>
              <a:gdLst/>
              <a:ahLst/>
              <a:cxnLst/>
              <a:rect r="r" b="b" t="t" l="l"/>
              <a:pathLst>
                <a:path h="236444" w="29547">
                  <a:moveTo>
                    <a:pt x="14773" y="0"/>
                  </a:moveTo>
                  <a:lnTo>
                    <a:pt x="14773" y="0"/>
                  </a:lnTo>
                  <a:cubicBezTo>
                    <a:pt x="18691" y="0"/>
                    <a:pt x="22449" y="1556"/>
                    <a:pt x="25220" y="4327"/>
                  </a:cubicBezTo>
                  <a:cubicBezTo>
                    <a:pt x="27990" y="7098"/>
                    <a:pt x="29547" y="10855"/>
                    <a:pt x="29547" y="14773"/>
                  </a:cubicBezTo>
                  <a:lnTo>
                    <a:pt x="29547" y="221670"/>
                  </a:lnTo>
                  <a:cubicBezTo>
                    <a:pt x="29547" y="229830"/>
                    <a:pt x="22932" y="236444"/>
                    <a:pt x="14773" y="236444"/>
                  </a:cubicBezTo>
                  <a:lnTo>
                    <a:pt x="14773" y="236444"/>
                  </a:lnTo>
                  <a:cubicBezTo>
                    <a:pt x="6614" y="236444"/>
                    <a:pt x="0" y="229830"/>
                    <a:pt x="0" y="221670"/>
                  </a:cubicBezTo>
                  <a:lnTo>
                    <a:pt x="0" y="14773"/>
                  </a:lnTo>
                  <a:cubicBezTo>
                    <a:pt x="0" y="6614"/>
                    <a:pt x="6614" y="0"/>
                    <a:pt x="14773" y="0"/>
                  </a:cubicBezTo>
                  <a:close/>
                </a:path>
              </a:pathLst>
            </a:custGeom>
            <a:solidFill>
              <a:srgbClr val="16FDFD"/>
            </a:solidFill>
          </p:spPr>
        </p:sp>
        <p:sp>
          <p:nvSpPr>
            <p:cNvPr name="TextBox 5" id="5"/>
            <p:cNvSpPr txBox="true"/>
            <p:nvPr/>
          </p:nvSpPr>
          <p:spPr>
            <a:xfrm>
              <a:off x="0" y="-57150"/>
              <a:ext cx="29547" cy="293594"/>
            </a:xfrm>
            <a:prstGeom prst="rect">
              <a:avLst/>
            </a:prstGeom>
          </p:spPr>
          <p:txBody>
            <a:bodyPr anchor="ctr" rtlCol="false" tIns="50800" lIns="50800" bIns="50800" rIns="50800"/>
            <a:lstStyle/>
            <a:p>
              <a:pPr algn="ctr">
                <a:lnSpc>
                  <a:spcPts val="2898"/>
                </a:lnSpc>
              </a:pPr>
            </a:p>
          </p:txBody>
        </p:sp>
      </p:grpSp>
      <p:grpSp>
        <p:nvGrpSpPr>
          <p:cNvPr name="Group 6" id="6"/>
          <p:cNvGrpSpPr/>
          <p:nvPr/>
        </p:nvGrpSpPr>
        <p:grpSpPr>
          <a:xfrm rot="0">
            <a:off x="17719743" y="7337897"/>
            <a:ext cx="112185" cy="897747"/>
            <a:chOff x="0" y="0"/>
            <a:chExt cx="29547" cy="236444"/>
          </a:xfrm>
        </p:grpSpPr>
        <p:sp>
          <p:nvSpPr>
            <p:cNvPr name="Freeform 7" id="7"/>
            <p:cNvSpPr/>
            <p:nvPr/>
          </p:nvSpPr>
          <p:spPr>
            <a:xfrm flipH="false" flipV="false" rot="0">
              <a:off x="0" y="0"/>
              <a:ext cx="29547" cy="236444"/>
            </a:xfrm>
            <a:custGeom>
              <a:avLst/>
              <a:gdLst/>
              <a:ahLst/>
              <a:cxnLst/>
              <a:rect r="r" b="b" t="t" l="l"/>
              <a:pathLst>
                <a:path h="236444" w="29547">
                  <a:moveTo>
                    <a:pt x="14773" y="0"/>
                  </a:moveTo>
                  <a:lnTo>
                    <a:pt x="14773" y="0"/>
                  </a:lnTo>
                  <a:cubicBezTo>
                    <a:pt x="18691" y="0"/>
                    <a:pt x="22449" y="1556"/>
                    <a:pt x="25220" y="4327"/>
                  </a:cubicBezTo>
                  <a:cubicBezTo>
                    <a:pt x="27990" y="7098"/>
                    <a:pt x="29547" y="10855"/>
                    <a:pt x="29547" y="14773"/>
                  </a:cubicBezTo>
                  <a:lnTo>
                    <a:pt x="29547" y="221670"/>
                  </a:lnTo>
                  <a:cubicBezTo>
                    <a:pt x="29547" y="229830"/>
                    <a:pt x="22932" y="236444"/>
                    <a:pt x="14773" y="236444"/>
                  </a:cubicBezTo>
                  <a:lnTo>
                    <a:pt x="14773" y="236444"/>
                  </a:lnTo>
                  <a:cubicBezTo>
                    <a:pt x="6614" y="236444"/>
                    <a:pt x="0" y="229830"/>
                    <a:pt x="0" y="221670"/>
                  </a:cubicBezTo>
                  <a:lnTo>
                    <a:pt x="0" y="14773"/>
                  </a:lnTo>
                  <a:cubicBezTo>
                    <a:pt x="0" y="6614"/>
                    <a:pt x="6614" y="0"/>
                    <a:pt x="14773" y="0"/>
                  </a:cubicBezTo>
                  <a:close/>
                </a:path>
              </a:pathLst>
            </a:custGeom>
            <a:solidFill>
              <a:srgbClr val="FFFFFF">
                <a:alpha val="19608"/>
              </a:srgbClr>
            </a:solidFill>
          </p:spPr>
        </p:sp>
        <p:sp>
          <p:nvSpPr>
            <p:cNvPr name="TextBox 8" id="8"/>
            <p:cNvSpPr txBox="true"/>
            <p:nvPr/>
          </p:nvSpPr>
          <p:spPr>
            <a:xfrm>
              <a:off x="0" y="-57150"/>
              <a:ext cx="29547" cy="293594"/>
            </a:xfrm>
            <a:prstGeom prst="rect">
              <a:avLst/>
            </a:prstGeom>
          </p:spPr>
          <p:txBody>
            <a:bodyPr anchor="ctr" rtlCol="false" tIns="50800" lIns="50800" bIns="50800" rIns="50800"/>
            <a:lstStyle/>
            <a:p>
              <a:pPr algn="ctr">
                <a:lnSpc>
                  <a:spcPts val="2898"/>
                </a:lnSpc>
              </a:pPr>
            </a:p>
          </p:txBody>
        </p:sp>
      </p:grpSp>
      <p:grpSp>
        <p:nvGrpSpPr>
          <p:cNvPr name="Group 9" id="9"/>
          <p:cNvGrpSpPr/>
          <p:nvPr/>
        </p:nvGrpSpPr>
        <p:grpSpPr>
          <a:xfrm rot="0">
            <a:off x="1028700" y="1686089"/>
            <a:ext cx="8741036" cy="5246370"/>
            <a:chOff x="0" y="0"/>
            <a:chExt cx="6350000" cy="3811270"/>
          </a:xfrm>
        </p:grpSpPr>
        <p:sp>
          <p:nvSpPr>
            <p:cNvPr name="Freeform 10" id="10"/>
            <p:cNvSpPr/>
            <p:nvPr/>
          </p:nvSpPr>
          <p:spPr>
            <a:xfrm flipH="false" flipV="false" rot="0">
              <a:off x="0" y="0"/>
              <a:ext cx="6350000" cy="3811270"/>
            </a:xfrm>
            <a:custGeom>
              <a:avLst/>
              <a:gdLst/>
              <a:ahLst/>
              <a:cxnLst/>
              <a:rect r="r" b="b" t="t" l="l"/>
              <a:pathLst>
                <a:path h="3811270" w="6350000">
                  <a:moveTo>
                    <a:pt x="1648460" y="0"/>
                  </a:moveTo>
                  <a:lnTo>
                    <a:pt x="5812790" y="0"/>
                  </a:lnTo>
                  <a:cubicBezTo>
                    <a:pt x="6109970" y="0"/>
                    <a:pt x="6350000" y="240030"/>
                    <a:pt x="6350000" y="537210"/>
                  </a:cubicBezTo>
                  <a:lnTo>
                    <a:pt x="6350000" y="2466340"/>
                  </a:lnTo>
                  <a:cubicBezTo>
                    <a:pt x="6350000" y="2763520"/>
                    <a:pt x="6109970" y="3003550"/>
                    <a:pt x="5812790" y="3003550"/>
                  </a:cubicBezTo>
                  <a:lnTo>
                    <a:pt x="4751070" y="3003550"/>
                  </a:lnTo>
                  <a:cubicBezTo>
                    <a:pt x="4587240" y="3003550"/>
                    <a:pt x="4431030" y="3078480"/>
                    <a:pt x="4329430" y="3208020"/>
                  </a:cubicBezTo>
                  <a:lnTo>
                    <a:pt x="4013200" y="3606800"/>
                  </a:lnTo>
                  <a:cubicBezTo>
                    <a:pt x="3911600" y="3735070"/>
                    <a:pt x="3756660" y="3811270"/>
                    <a:pt x="3591560" y="3811270"/>
                  </a:cubicBezTo>
                  <a:lnTo>
                    <a:pt x="537210" y="3811270"/>
                  </a:lnTo>
                  <a:cubicBezTo>
                    <a:pt x="240030" y="3811270"/>
                    <a:pt x="0" y="3571240"/>
                    <a:pt x="0" y="3274060"/>
                  </a:cubicBezTo>
                  <a:lnTo>
                    <a:pt x="0" y="1375410"/>
                  </a:lnTo>
                  <a:cubicBezTo>
                    <a:pt x="0" y="1206500"/>
                    <a:pt x="78740" y="1047750"/>
                    <a:pt x="213360" y="946150"/>
                  </a:cubicBezTo>
                  <a:lnTo>
                    <a:pt x="1324610" y="107950"/>
                  </a:lnTo>
                  <a:cubicBezTo>
                    <a:pt x="1417320" y="38100"/>
                    <a:pt x="1531620" y="0"/>
                    <a:pt x="1648460" y="0"/>
                  </a:cubicBezTo>
                  <a:close/>
                </a:path>
              </a:pathLst>
            </a:custGeom>
            <a:blipFill>
              <a:blip r:embed="rId4"/>
              <a:stretch>
                <a:fillRect l="0" t="-9935" r="0" b="-1069"/>
              </a:stretch>
            </a:blipFill>
          </p:spPr>
        </p:sp>
      </p:grpSp>
      <p:grpSp>
        <p:nvGrpSpPr>
          <p:cNvPr name="Group 11" id="11"/>
          <p:cNvGrpSpPr/>
          <p:nvPr/>
        </p:nvGrpSpPr>
        <p:grpSpPr>
          <a:xfrm rot="0">
            <a:off x="1028700" y="7233122"/>
            <a:ext cx="8741036" cy="3496415"/>
            <a:chOff x="0" y="0"/>
            <a:chExt cx="6350000" cy="2540000"/>
          </a:xfrm>
        </p:grpSpPr>
        <p:sp>
          <p:nvSpPr>
            <p:cNvPr name="Freeform 12" id="12"/>
            <p:cNvSpPr/>
            <p:nvPr/>
          </p:nvSpPr>
          <p:spPr>
            <a:xfrm flipH="false" flipV="false" rot="0">
              <a:off x="0" y="0"/>
              <a:ext cx="6350000" cy="2540000"/>
            </a:xfrm>
            <a:custGeom>
              <a:avLst/>
              <a:gdLst/>
              <a:ahLst/>
              <a:cxnLst/>
              <a:rect r="r" b="b" t="t" l="l"/>
              <a:pathLst>
                <a:path h="2540000" w="6350000">
                  <a:moveTo>
                    <a:pt x="0" y="2159000"/>
                  </a:moveTo>
                  <a:lnTo>
                    <a:pt x="0" y="381000"/>
                  </a:lnTo>
                  <a:cubicBezTo>
                    <a:pt x="0" y="170180"/>
                    <a:pt x="170180" y="0"/>
                    <a:pt x="381000" y="0"/>
                  </a:cubicBezTo>
                  <a:lnTo>
                    <a:pt x="5969000" y="0"/>
                  </a:lnTo>
                  <a:cubicBezTo>
                    <a:pt x="6179820" y="0"/>
                    <a:pt x="6350000" y="170180"/>
                    <a:pt x="6350000" y="381000"/>
                  </a:cubicBezTo>
                  <a:lnTo>
                    <a:pt x="6350000" y="2159000"/>
                  </a:lnTo>
                  <a:cubicBezTo>
                    <a:pt x="6350000" y="2369820"/>
                    <a:pt x="6179820" y="2540000"/>
                    <a:pt x="5969000" y="2540000"/>
                  </a:cubicBezTo>
                  <a:lnTo>
                    <a:pt x="381000" y="2540000"/>
                  </a:lnTo>
                  <a:cubicBezTo>
                    <a:pt x="170180" y="2540000"/>
                    <a:pt x="0" y="2369820"/>
                    <a:pt x="0" y="2159000"/>
                  </a:cubicBezTo>
                  <a:close/>
                </a:path>
              </a:pathLst>
            </a:custGeom>
            <a:blipFill>
              <a:blip r:embed="rId5"/>
              <a:stretch>
                <a:fillRect l="0" t="-15628" r="0" b="-50934"/>
              </a:stretch>
            </a:blipFill>
          </p:spPr>
        </p:sp>
      </p:grpSp>
      <p:sp>
        <p:nvSpPr>
          <p:cNvPr name="TextBox 13" id="13"/>
          <p:cNvSpPr txBox="true"/>
          <p:nvPr/>
        </p:nvSpPr>
        <p:spPr>
          <a:xfrm rot="0">
            <a:off x="1032035" y="506155"/>
            <a:ext cx="1619009" cy="207701"/>
          </a:xfrm>
          <a:prstGeom prst="rect">
            <a:avLst/>
          </a:prstGeom>
        </p:spPr>
        <p:txBody>
          <a:bodyPr anchor="t" rtlCol="false" tIns="0" lIns="0" bIns="0" rIns="0">
            <a:spAutoFit/>
          </a:bodyPr>
          <a:lstStyle/>
          <a:p>
            <a:pPr>
              <a:lnSpc>
                <a:spcPts val="1681"/>
              </a:lnSpc>
              <a:spcBef>
                <a:spcPct val="0"/>
              </a:spcBef>
            </a:pPr>
            <a:r>
              <a:rPr lang="en-US" sz="1201">
                <a:solidFill>
                  <a:srgbClr val="FFFFFF"/>
                </a:solidFill>
                <a:latin typeface="Poppins"/>
              </a:rPr>
              <a:t>Rimberio Co</a:t>
            </a:r>
          </a:p>
        </p:txBody>
      </p:sp>
      <p:sp>
        <p:nvSpPr>
          <p:cNvPr name="TextBox 14" id="14"/>
          <p:cNvSpPr txBox="true"/>
          <p:nvPr/>
        </p:nvSpPr>
        <p:spPr>
          <a:xfrm rot="0">
            <a:off x="10956330" y="2269470"/>
            <a:ext cx="6106336" cy="817778"/>
          </a:xfrm>
          <a:prstGeom prst="rect">
            <a:avLst/>
          </a:prstGeom>
        </p:spPr>
        <p:txBody>
          <a:bodyPr anchor="t" rtlCol="false" tIns="0" lIns="0" bIns="0" rIns="0">
            <a:spAutoFit/>
          </a:bodyPr>
          <a:lstStyle/>
          <a:p>
            <a:pPr algn="just">
              <a:lnSpc>
                <a:spcPts val="3225"/>
              </a:lnSpc>
              <a:spcBef>
                <a:spcPct val="0"/>
              </a:spcBef>
            </a:pPr>
            <a:r>
              <a:rPr lang="en-US" sz="2304">
                <a:solidFill>
                  <a:srgbClr val="16FDFD"/>
                </a:solidFill>
                <a:latin typeface="Poppins Ultra-Bold"/>
              </a:rPr>
              <a:t>ASSESSMENT OF AR/VR APPLICATIONS IN ELECTRICAL ENGINEERING EDUCATION?</a:t>
            </a:r>
          </a:p>
        </p:txBody>
      </p:sp>
      <p:sp>
        <p:nvSpPr>
          <p:cNvPr name="TextBox 15" id="15"/>
          <p:cNvSpPr txBox="true"/>
          <p:nvPr/>
        </p:nvSpPr>
        <p:spPr>
          <a:xfrm rot="0">
            <a:off x="11403109" y="4057241"/>
            <a:ext cx="5212777" cy="3999231"/>
          </a:xfrm>
          <a:prstGeom prst="rect">
            <a:avLst/>
          </a:prstGeom>
        </p:spPr>
        <p:txBody>
          <a:bodyPr anchor="t" rtlCol="false" tIns="0" lIns="0" bIns="0" rIns="0">
            <a:spAutoFit/>
          </a:bodyPr>
          <a:lstStyle/>
          <a:p>
            <a:pPr algn="just">
              <a:lnSpc>
                <a:spcPts val="3219"/>
              </a:lnSpc>
              <a:spcBef>
                <a:spcPct val="0"/>
              </a:spcBef>
            </a:pPr>
            <a:r>
              <a:rPr lang="en-US" sz="2299">
                <a:solidFill>
                  <a:srgbClr val="FFFFFF"/>
                </a:solidFill>
                <a:latin typeface="Poppins"/>
              </a:rPr>
              <a:t>Learning theories, along with AR and VR applications, can further motivate students to use them. The two most commonly used learning theories in the articles reviewed are game-based and constructivist. The reference uses game-based learning theory by creating avatars, stories, levels, and badges in AR applications.</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01243B"/>
        </a:solidFill>
      </p:bgPr>
    </p:bg>
    <p:spTree>
      <p:nvGrpSpPr>
        <p:cNvPr id="1" name=""/>
        <p:cNvGrpSpPr/>
        <p:nvPr/>
      </p:nvGrpSpPr>
      <p:grpSpPr>
        <a:xfrm>
          <a:off x="0" y="0"/>
          <a:ext cx="0" cy="0"/>
          <a:chOff x="0" y="0"/>
          <a:chExt cx="0" cy="0"/>
        </a:xfrm>
      </p:grpSpPr>
      <p:sp>
        <p:nvSpPr>
          <p:cNvPr name="Freeform 2" id="2"/>
          <p:cNvSpPr/>
          <p:nvPr/>
        </p:nvSpPr>
        <p:spPr>
          <a:xfrm flipH="false" flipV="false" rot="0">
            <a:off x="5399766" y="2486565"/>
            <a:ext cx="7488469" cy="5313870"/>
          </a:xfrm>
          <a:custGeom>
            <a:avLst/>
            <a:gdLst/>
            <a:ahLst/>
            <a:cxnLst/>
            <a:rect r="r" b="b" t="t" l="l"/>
            <a:pathLst>
              <a:path h="5313870" w="7488469">
                <a:moveTo>
                  <a:pt x="0" y="0"/>
                </a:moveTo>
                <a:lnTo>
                  <a:pt x="7488468" y="0"/>
                </a:lnTo>
                <a:lnTo>
                  <a:pt x="7488468" y="5313870"/>
                </a:lnTo>
                <a:lnTo>
                  <a:pt x="0" y="5313870"/>
                </a:lnTo>
                <a:lnTo>
                  <a:pt x="0" y="0"/>
                </a:lnTo>
                <a:close/>
              </a:path>
            </a:pathLst>
          </a:custGeom>
          <a:blipFill>
            <a:blip r:embed="rId2"/>
            <a:stretch>
              <a:fillRect l="0" t="0" r="0" b="0"/>
            </a:stretch>
          </a:blipFill>
        </p:spPr>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01243B"/>
        </a:solidFill>
      </p:bgPr>
    </p:bg>
    <p:spTree>
      <p:nvGrpSpPr>
        <p:cNvPr id="1" name=""/>
        <p:cNvGrpSpPr/>
        <p:nvPr/>
      </p:nvGrpSpPr>
      <p:grpSpPr>
        <a:xfrm>
          <a:off x="0" y="0"/>
          <a:ext cx="0" cy="0"/>
          <a:chOff x="0" y="0"/>
          <a:chExt cx="0" cy="0"/>
        </a:xfrm>
      </p:grpSpPr>
      <p:sp>
        <p:nvSpPr>
          <p:cNvPr name="Freeform 2" id="2"/>
          <p:cNvSpPr/>
          <p:nvPr/>
        </p:nvSpPr>
        <p:spPr>
          <a:xfrm flipH="false" flipV="false" rot="0">
            <a:off x="4871926" y="2563053"/>
            <a:ext cx="8544147" cy="5160894"/>
          </a:xfrm>
          <a:custGeom>
            <a:avLst/>
            <a:gdLst/>
            <a:ahLst/>
            <a:cxnLst/>
            <a:rect r="r" b="b" t="t" l="l"/>
            <a:pathLst>
              <a:path h="5160894" w="8544147">
                <a:moveTo>
                  <a:pt x="0" y="0"/>
                </a:moveTo>
                <a:lnTo>
                  <a:pt x="8544148" y="0"/>
                </a:lnTo>
                <a:lnTo>
                  <a:pt x="8544148" y="5160894"/>
                </a:lnTo>
                <a:lnTo>
                  <a:pt x="0" y="5160894"/>
                </a:lnTo>
                <a:lnTo>
                  <a:pt x="0" y="0"/>
                </a:lnTo>
                <a:close/>
              </a:path>
            </a:pathLst>
          </a:custGeom>
          <a:blipFill>
            <a:blip r:embed="rId2"/>
            <a:stretch>
              <a:fillRect l="0" t="0" r="0" b="0"/>
            </a:stretch>
          </a:blipFill>
        </p:spPr>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01243B"/>
        </a:solidFill>
      </p:bgPr>
    </p:bg>
    <p:spTree>
      <p:nvGrpSpPr>
        <p:cNvPr id="1" name=""/>
        <p:cNvGrpSpPr/>
        <p:nvPr/>
      </p:nvGrpSpPr>
      <p:grpSpPr>
        <a:xfrm>
          <a:off x="0" y="0"/>
          <a:ext cx="0" cy="0"/>
          <a:chOff x="0" y="0"/>
          <a:chExt cx="0" cy="0"/>
        </a:xfrm>
      </p:grpSpPr>
      <p:sp>
        <p:nvSpPr>
          <p:cNvPr name="Freeform 2" id="2"/>
          <p:cNvSpPr/>
          <p:nvPr/>
        </p:nvSpPr>
        <p:spPr>
          <a:xfrm flipH="false" flipV="false" rot="0">
            <a:off x="5975720" y="2411484"/>
            <a:ext cx="6336560" cy="5464031"/>
          </a:xfrm>
          <a:custGeom>
            <a:avLst/>
            <a:gdLst/>
            <a:ahLst/>
            <a:cxnLst/>
            <a:rect r="r" b="b" t="t" l="l"/>
            <a:pathLst>
              <a:path h="5464031" w="6336560">
                <a:moveTo>
                  <a:pt x="0" y="0"/>
                </a:moveTo>
                <a:lnTo>
                  <a:pt x="6336560" y="0"/>
                </a:lnTo>
                <a:lnTo>
                  <a:pt x="6336560" y="5464032"/>
                </a:lnTo>
                <a:lnTo>
                  <a:pt x="0" y="5464032"/>
                </a:lnTo>
                <a:lnTo>
                  <a:pt x="0" y="0"/>
                </a:lnTo>
                <a:close/>
              </a:path>
            </a:pathLst>
          </a:custGeom>
          <a:blipFill>
            <a:blip r:embed="rId2"/>
            <a:stretch>
              <a:fillRect l="0" t="0" r="0" b="0"/>
            </a:stretch>
          </a:blipFill>
        </p:spPr>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01243B"/>
        </a:solidFill>
      </p:bgPr>
    </p:bg>
    <p:spTree>
      <p:nvGrpSpPr>
        <p:cNvPr id="1" name=""/>
        <p:cNvGrpSpPr/>
        <p:nvPr/>
      </p:nvGrpSpPr>
      <p:grpSpPr>
        <a:xfrm>
          <a:off x="0" y="0"/>
          <a:ext cx="0" cy="0"/>
          <a:chOff x="0" y="0"/>
          <a:chExt cx="0" cy="0"/>
        </a:xfrm>
      </p:grpSpPr>
      <p:sp>
        <p:nvSpPr>
          <p:cNvPr name="Freeform 2" id="2"/>
          <p:cNvSpPr/>
          <p:nvPr/>
        </p:nvSpPr>
        <p:spPr>
          <a:xfrm flipH="false" flipV="false" rot="0">
            <a:off x="554273" y="430163"/>
            <a:ext cx="358447" cy="369187"/>
          </a:xfrm>
          <a:custGeom>
            <a:avLst/>
            <a:gdLst/>
            <a:ahLst/>
            <a:cxnLst/>
            <a:rect r="r" b="b" t="t" l="l"/>
            <a:pathLst>
              <a:path h="369187" w="358447">
                <a:moveTo>
                  <a:pt x="0" y="0"/>
                </a:moveTo>
                <a:lnTo>
                  <a:pt x="358446" y="0"/>
                </a:lnTo>
                <a:lnTo>
                  <a:pt x="358446" y="369187"/>
                </a:lnTo>
                <a:lnTo>
                  <a:pt x="0" y="36918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7719743" y="8360553"/>
            <a:ext cx="112185" cy="897747"/>
            <a:chOff x="0" y="0"/>
            <a:chExt cx="29547" cy="236444"/>
          </a:xfrm>
        </p:grpSpPr>
        <p:sp>
          <p:nvSpPr>
            <p:cNvPr name="Freeform 4" id="4"/>
            <p:cNvSpPr/>
            <p:nvPr/>
          </p:nvSpPr>
          <p:spPr>
            <a:xfrm flipH="false" flipV="false" rot="0">
              <a:off x="0" y="0"/>
              <a:ext cx="29547" cy="236444"/>
            </a:xfrm>
            <a:custGeom>
              <a:avLst/>
              <a:gdLst/>
              <a:ahLst/>
              <a:cxnLst/>
              <a:rect r="r" b="b" t="t" l="l"/>
              <a:pathLst>
                <a:path h="236444" w="29547">
                  <a:moveTo>
                    <a:pt x="14773" y="0"/>
                  </a:moveTo>
                  <a:lnTo>
                    <a:pt x="14773" y="0"/>
                  </a:lnTo>
                  <a:cubicBezTo>
                    <a:pt x="18691" y="0"/>
                    <a:pt x="22449" y="1556"/>
                    <a:pt x="25220" y="4327"/>
                  </a:cubicBezTo>
                  <a:cubicBezTo>
                    <a:pt x="27990" y="7098"/>
                    <a:pt x="29547" y="10855"/>
                    <a:pt x="29547" y="14773"/>
                  </a:cubicBezTo>
                  <a:lnTo>
                    <a:pt x="29547" y="221670"/>
                  </a:lnTo>
                  <a:cubicBezTo>
                    <a:pt x="29547" y="229830"/>
                    <a:pt x="22932" y="236444"/>
                    <a:pt x="14773" y="236444"/>
                  </a:cubicBezTo>
                  <a:lnTo>
                    <a:pt x="14773" y="236444"/>
                  </a:lnTo>
                  <a:cubicBezTo>
                    <a:pt x="6614" y="236444"/>
                    <a:pt x="0" y="229830"/>
                    <a:pt x="0" y="221670"/>
                  </a:cubicBezTo>
                  <a:lnTo>
                    <a:pt x="0" y="14773"/>
                  </a:lnTo>
                  <a:cubicBezTo>
                    <a:pt x="0" y="6614"/>
                    <a:pt x="6614" y="0"/>
                    <a:pt x="14773" y="0"/>
                  </a:cubicBezTo>
                  <a:close/>
                </a:path>
              </a:pathLst>
            </a:custGeom>
            <a:solidFill>
              <a:srgbClr val="16FDFD"/>
            </a:solidFill>
          </p:spPr>
        </p:sp>
        <p:sp>
          <p:nvSpPr>
            <p:cNvPr name="TextBox 5" id="5"/>
            <p:cNvSpPr txBox="true"/>
            <p:nvPr/>
          </p:nvSpPr>
          <p:spPr>
            <a:xfrm>
              <a:off x="0" y="-57150"/>
              <a:ext cx="29547" cy="293594"/>
            </a:xfrm>
            <a:prstGeom prst="rect">
              <a:avLst/>
            </a:prstGeom>
          </p:spPr>
          <p:txBody>
            <a:bodyPr anchor="ctr" rtlCol="false" tIns="50800" lIns="50800" bIns="50800" rIns="50800"/>
            <a:lstStyle/>
            <a:p>
              <a:pPr algn="ctr">
                <a:lnSpc>
                  <a:spcPts val="2898"/>
                </a:lnSpc>
              </a:pPr>
            </a:p>
          </p:txBody>
        </p:sp>
      </p:grpSp>
      <p:grpSp>
        <p:nvGrpSpPr>
          <p:cNvPr name="Group 6" id="6"/>
          <p:cNvGrpSpPr/>
          <p:nvPr/>
        </p:nvGrpSpPr>
        <p:grpSpPr>
          <a:xfrm rot="0">
            <a:off x="17719743" y="7337897"/>
            <a:ext cx="112185" cy="897747"/>
            <a:chOff x="0" y="0"/>
            <a:chExt cx="29547" cy="236444"/>
          </a:xfrm>
        </p:grpSpPr>
        <p:sp>
          <p:nvSpPr>
            <p:cNvPr name="Freeform 7" id="7"/>
            <p:cNvSpPr/>
            <p:nvPr/>
          </p:nvSpPr>
          <p:spPr>
            <a:xfrm flipH="false" flipV="false" rot="0">
              <a:off x="0" y="0"/>
              <a:ext cx="29547" cy="236444"/>
            </a:xfrm>
            <a:custGeom>
              <a:avLst/>
              <a:gdLst/>
              <a:ahLst/>
              <a:cxnLst/>
              <a:rect r="r" b="b" t="t" l="l"/>
              <a:pathLst>
                <a:path h="236444" w="29547">
                  <a:moveTo>
                    <a:pt x="14773" y="0"/>
                  </a:moveTo>
                  <a:lnTo>
                    <a:pt x="14773" y="0"/>
                  </a:lnTo>
                  <a:cubicBezTo>
                    <a:pt x="18691" y="0"/>
                    <a:pt x="22449" y="1556"/>
                    <a:pt x="25220" y="4327"/>
                  </a:cubicBezTo>
                  <a:cubicBezTo>
                    <a:pt x="27990" y="7098"/>
                    <a:pt x="29547" y="10855"/>
                    <a:pt x="29547" y="14773"/>
                  </a:cubicBezTo>
                  <a:lnTo>
                    <a:pt x="29547" y="221670"/>
                  </a:lnTo>
                  <a:cubicBezTo>
                    <a:pt x="29547" y="229830"/>
                    <a:pt x="22932" y="236444"/>
                    <a:pt x="14773" y="236444"/>
                  </a:cubicBezTo>
                  <a:lnTo>
                    <a:pt x="14773" y="236444"/>
                  </a:lnTo>
                  <a:cubicBezTo>
                    <a:pt x="6614" y="236444"/>
                    <a:pt x="0" y="229830"/>
                    <a:pt x="0" y="221670"/>
                  </a:cubicBezTo>
                  <a:lnTo>
                    <a:pt x="0" y="14773"/>
                  </a:lnTo>
                  <a:cubicBezTo>
                    <a:pt x="0" y="6614"/>
                    <a:pt x="6614" y="0"/>
                    <a:pt x="14773" y="0"/>
                  </a:cubicBezTo>
                  <a:close/>
                </a:path>
              </a:pathLst>
            </a:custGeom>
            <a:solidFill>
              <a:srgbClr val="FFFFFF">
                <a:alpha val="19608"/>
              </a:srgbClr>
            </a:solidFill>
          </p:spPr>
        </p:sp>
        <p:sp>
          <p:nvSpPr>
            <p:cNvPr name="TextBox 8" id="8"/>
            <p:cNvSpPr txBox="true"/>
            <p:nvPr/>
          </p:nvSpPr>
          <p:spPr>
            <a:xfrm>
              <a:off x="0" y="-57150"/>
              <a:ext cx="29547" cy="293594"/>
            </a:xfrm>
            <a:prstGeom prst="rect">
              <a:avLst/>
            </a:prstGeom>
          </p:spPr>
          <p:txBody>
            <a:bodyPr anchor="ctr" rtlCol="false" tIns="50800" lIns="50800" bIns="50800" rIns="50800"/>
            <a:lstStyle/>
            <a:p>
              <a:pPr algn="ctr">
                <a:lnSpc>
                  <a:spcPts val="2898"/>
                </a:lnSpc>
              </a:pPr>
            </a:p>
          </p:txBody>
        </p:sp>
      </p:grpSp>
      <p:grpSp>
        <p:nvGrpSpPr>
          <p:cNvPr name="Group 9" id="9"/>
          <p:cNvGrpSpPr/>
          <p:nvPr/>
        </p:nvGrpSpPr>
        <p:grpSpPr>
          <a:xfrm rot="0">
            <a:off x="8782372" y="1512644"/>
            <a:ext cx="8032868" cy="7261713"/>
            <a:chOff x="0" y="0"/>
            <a:chExt cx="6350000" cy="5740400"/>
          </a:xfrm>
        </p:grpSpPr>
        <p:sp>
          <p:nvSpPr>
            <p:cNvPr name="Freeform 10" id="10"/>
            <p:cNvSpPr/>
            <p:nvPr/>
          </p:nvSpPr>
          <p:spPr>
            <a:xfrm flipH="false" flipV="false" rot="0">
              <a:off x="0" y="0"/>
              <a:ext cx="6351270" cy="5741670"/>
            </a:xfrm>
            <a:custGeom>
              <a:avLst/>
              <a:gdLst/>
              <a:ahLst/>
              <a:cxnLst/>
              <a:rect r="r" b="b" t="t" l="l"/>
              <a:pathLst>
                <a:path h="5741670" w="6351270">
                  <a:moveTo>
                    <a:pt x="0" y="542290"/>
                  </a:moveTo>
                  <a:lnTo>
                    <a:pt x="0" y="2392680"/>
                  </a:lnTo>
                  <a:cubicBezTo>
                    <a:pt x="0" y="2691130"/>
                    <a:pt x="242570" y="2933700"/>
                    <a:pt x="542290" y="2933700"/>
                  </a:cubicBezTo>
                  <a:lnTo>
                    <a:pt x="1148080" y="2933700"/>
                  </a:lnTo>
                  <a:cubicBezTo>
                    <a:pt x="1447800" y="2933700"/>
                    <a:pt x="1690370" y="3176270"/>
                    <a:pt x="1690370" y="3475990"/>
                  </a:cubicBezTo>
                  <a:lnTo>
                    <a:pt x="1690370" y="5199380"/>
                  </a:lnTo>
                  <a:cubicBezTo>
                    <a:pt x="1690370" y="5499100"/>
                    <a:pt x="1932940" y="5741670"/>
                    <a:pt x="2232660" y="5741670"/>
                  </a:cubicBezTo>
                  <a:lnTo>
                    <a:pt x="3599180" y="5741670"/>
                  </a:lnTo>
                  <a:cubicBezTo>
                    <a:pt x="3735070" y="5741670"/>
                    <a:pt x="3867150" y="5689600"/>
                    <a:pt x="3967480" y="5598160"/>
                  </a:cubicBezTo>
                  <a:lnTo>
                    <a:pt x="6177280" y="3553460"/>
                  </a:lnTo>
                  <a:cubicBezTo>
                    <a:pt x="6287770" y="3450590"/>
                    <a:pt x="6351270" y="3307080"/>
                    <a:pt x="6351270" y="3155950"/>
                  </a:cubicBezTo>
                  <a:lnTo>
                    <a:pt x="6351270" y="542290"/>
                  </a:lnTo>
                  <a:cubicBezTo>
                    <a:pt x="6350000" y="242570"/>
                    <a:pt x="6107430" y="0"/>
                    <a:pt x="5807710" y="0"/>
                  </a:cubicBezTo>
                  <a:lnTo>
                    <a:pt x="542290" y="0"/>
                  </a:lnTo>
                  <a:cubicBezTo>
                    <a:pt x="242570" y="0"/>
                    <a:pt x="0" y="242570"/>
                    <a:pt x="0" y="542290"/>
                  </a:cubicBezTo>
                  <a:close/>
                </a:path>
              </a:pathLst>
            </a:custGeom>
            <a:blipFill>
              <a:blip r:embed="rId4"/>
              <a:stretch>
                <a:fillRect l="-35222" t="0" r="-465" b="0"/>
              </a:stretch>
            </a:blipFill>
          </p:spPr>
        </p:sp>
      </p:grpSp>
      <p:grpSp>
        <p:nvGrpSpPr>
          <p:cNvPr name="Group 11" id="11"/>
          <p:cNvGrpSpPr/>
          <p:nvPr/>
        </p:nvGrpSpPr>
        <p:grpSpPr>
          <a:xfrm rot="0">
            <a:off x="3435293" y="5585894"/>
            <a:ext cx="7079450" cy="3188463"/>
            <a:chOff x="0" y="0"/>
            <a:chExt cx="8459470" cy="3810000"/>
          </a:xfrm>
        </p:grpSpPr>
        <p:sp>
          <p:nvSpPr>
            <p:cNvPr name="Freeform 12" id="12"/>
            <p:cNvSpPr/>
            <p:nvPr/>
          </p:nvSpPr>
          <p:spPr>
            <a:xfrm flipH="false" flipV="false" rot="0">
              <a:off x="0" y="0"/>
              <a:ext cx="8459470" cy="3808730"/>
            </a:xfrm>
            <a:custGeom>
              <a:avLst/>
              <a:gdLst/>
              <a:ahLst/>
              <a:cxnLst/>
              <a:rect r="r" b="b" t="t" l="l"/>
              <a:pathLst>
                <a:path h="3808730" w="8459470">
                  <a:moveTo>
                    <a:pt x="458470" y="0"/>
                  </a:moveTo>
                  <a:lnTo>
                    <a:pt x="8001000" y="0"/>
                  </a:lnTo>
                  <a:cubicBezTo>
                    <a:pt x="8255000" y="0"/>
                    <a:pt x="8459470" y="205740"/>
                    <a:pt x="8459470" y="458470"/>
                  </a:cubicBezTo>
                  <a:lnTo>
                    <a:pt x="8459470" y="2320290"/>
                  </a:lnTo>
                  <a:cubicBezTo>
                    <a:pt x="8459470" y="2451100"/>
                    <a:pt x="8403590" y="2576830"/>
                    <a:pt x="8304530" y="2663190"/>
                  </a:cubicBezTo>
                  <a:lnTo>
                    <a:pt x="7141210" y="3693160"/>
                  </a:lnTo>
                  <a:cubicBezTo>
                    <a:pt x="7057390" y="3768090"/>
                    <a:pt x="6949440" y="3808730"/>
                    <a:pt x="6836410" y="3808730"/>
                  </a:cubicBezTo>
                  <a:lnTo>
                    <a:pt x="3760470" y="3808730"/>
                  </a:lnTo>
                  <a:cubicBezTo>
                    <a:pt x="3506470" y="3808730"/>
                    <a:pt x="3302000" y="3602990"/>
                    <a:pt x="3302000" y="3350260"/>
                  </a:cubicBezTo>
                  <a:lnTo>
                    <a:pt x="3302000" y="3227070"/>
                  </a:lnTo>
                  <a:cubicBezTo>
                    <a:pt x="3302000" y="2973070"/>
                    <a:pt x="3096260" y="2768600"/>
                    <a:pt x="2843530" y="2768600"/>
                  </a:cubicBezTo>
                  <a:lnTo>
                    <a:pt x="458470" y="2768600"/>
                  </a:lnTo>
                  <a:cubicBezTo>
                    <a:pt x="205740" y="2768600"/>
                    <a:pt x="0" y="2562860"/>
                    <a:pt x="0" y="2310130"/>
                  </a:cubicBezTo>
                  <a:lnTo>
                    <a:pt x="0" y="458470"/>
                  </a:lnTo>
                  <a:cubicBezTo>
                    <a:pt x="0" y="205740"/>
                    <a:pt x="205740" y="0"/>
                    <a:pt x="458470" y="0"/>
                  </a:cubicBezTo>
                  <a:close/>
                </a:path>
              </a:pathLst>
            </a:custGeom>
            <a:blipFill>
              <a:blip r:embed="rId5"/>
              <a:stretch>
                <a:fillRect l="0" t="-24128" r="0" b="-24128"/>
              </a:stretch>
            </a:blipFill>
          </p:spPr>
        </p:sp>
      </p:grpSp>
      <p:sp>
        <p:nvSpPr>
          <p:cNvPr name="TextBox 13" id="13"/>
          <p:cNvSpPr txBox="true"/>
          <p:nvPr/>
        </p:nvSpPr>
        <p:spPr>
          <a:xfrm rot="0">
            <a:off x="1032035" y="506155"/>
            <a:ext cx="1619009" cy="207701"/>
          </a:xfrm>
          <a:prstGeom prst="rect">
            <a:avLst/>
          </a:prstGeom>
        </p:spPr>
        <p:txBody>
          <a:bodyPr anchor="t" rtlCol="false" tIns="0" lIns="0" bIns="0" rIns="0">
            <a:spAutoFit/>
          </a:bodyPr>
          <a:lstStyle/>
          <a:p>
            <a:pPr>
              <a:lnSpc>
                <a:spcPts val="1681"/>
              </a:lnSpc>
              <a:spcBef>
                <a:spcPct val="0"/>
              </a:spcBef>
            </a:pPr>
            <a:r>
              <a:rPr lang="en-US" sz="1201">
                <a:solidFill>
                  <a:srgbClr val="FFFFFF"/>
                </a:solidFill>
                <a:latin typeface="Poppins"/>
              </a:rPr>
              <a:t>Rimberio Co</a:t>
            </a:r>
          </a:p>
        </p:txBody>
      </p:sp>
      <p:sp>
        <p:nvSpPr>
          <p:cNvPr name="TextBox 14" id="14"/>
          <p:cNvSpPr txBox="true"/>
          <p:nvPr/>
        </p:nvSpPr>
        <p:spPr>
          <a:xfrm rot="0">
            <a:off x="1305853" y="2571051"/>
            <a:ext cx="5160723" cy="2539014"/>
          </a:xfrm>
          <a:prstGeom prst="rect">
            <a:avLst/>
          </a:prstGeom>
        </p:spPr>
        <p:txBody>
          <a:bodyPr anchor="t" rtlCol="false" tIns="0" lIns="0" bIns="0" rIns="0">
            <a:spAutoFit/>
          </a:bodyPr>
          <a:lstStyle/>
          <a:p>
            <a:pPr algn="just">
              <a:lnSpc>
                <a:spcPts val="2854"/>
              </a:lnSpc>
              <a:spcBef>
                <a:spcPct val="0"/>
              </a:spcBef>
            </a:pPr>
            <a:r>
              <a:rPr lang="en-US" sz="2038">
                <a:solidFill>
                  <a:srgbClr val="FFFFFF"/>
                </a:solidFill>
                <a:latin typeface="Poppins"/>
              </a:rPr>
              <a:t>Some of the disadvantages of AR and VR are the price and learning curve to master the technology, misperceptions about VR (VR is only for gaming), and the low number of participants in VR applications due to the long time to conduct experiments.</a:t>
            </a:r>
          </a:p>
        </p:txBody>
      </p:sp>
      <p:sp>
        <p:nvSpPr>
          <p:cNvPr name="TextBox 15" id="15"/>
          <p:cNvSpPr txBox="true"/>
          <p:nvPr/>
        </p:nvSpPr>
        <p:spPr>
          <a:xfrm rot="0">
            <a:off x="2060393" y="1128469"/>
            <a:ext cx="5347079" cy="711200"/>
          </a:xfrm>
          <a:prstGeom prst="rect">
            <a:avLst/>
          </a:prstGeom>
        </p:spPr>
        <p:txBody>
          <a:bodyPr anchor="t" rtlCol="false" tIns="0" lIns="0" bIns="0" rIns="0">
            <a:spAutoFit/>
          </a:bodyPr>
          <a:lstStyle/>
          <a:p>
            <a:pPr>
              <a:lnSpc>
                <a:spcPts val="2799"/>
              </a:lnSpc>
              <a:spcBef>
                <a:spcPct val="0"/>
              </a:spcBef>
            </a:pPr>
            <a:r>
              <a:rPr lang="en-US" sz="1999">
                <a:solidFill>
                  <a:srgbClr val="16FDFD"/>
                </a:solidFill>
                <a:latin typeface="Poppins Bold"/>
              </a:rPr>
              <a:t>CHALLENGES OF USING AR/VR IN ELECTRICAL ENGINEERING EDUCATION</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01243B"/>
        </a:solidFill>
      </p:bgPr>
    </p:bg>
    <p:spTree>
      <p:nvGrpSpPr>
        <p:cNvPr id="1" name=""/>
        <p:cNvGrpSpPr/>
        <p:nvPr/>
      </p:nvGrpSpPr>
      <p:grpSpPr>
        <a:xfrm>
          <a:off x="0" y="0"/>
          <a:ext cx="0" cy="0"/>
          <a:chOff x="0" y="0"/>
          <a:chExt cx="0" cy="0"/>
        </a:xfrm>
      </p:grpSpPr>
      <p:sp>
        <p:nvSpPr>
          <p:cNvPr name="Freeform 2" id="2"/>
          <p:cNvSpPr/>
          <p:nvPr/>
        </p:nvSpPr>
        <p:spPr>
          <a:xfrm flipH="false" flipV="false" rot="0">
            <a:off x="554273" y="430163"/>
            <a:ext cx="358447" cy="369187"/>
          </a:xfrm>
          <a:custGeom>
            <a:avLst/>
            <a:gdLst/>
            <a:ahLst/>
            <a:cxnLst/>
            <a:rect r="r" b="b" t="t" l="l"/>
            <a:pathLst>
              <a:path h="369187" w="358447">
                <a:moveTo>
                  <a:pt x="0" y="0"/>
                </a:moveTo>
                <a:lnTo>
                  <a:pt x="358446" y="0"/>
                </a:lnTo>
                <a:lnTo>
                  <a:pt x="358446" y="369187"/>
                </a:lnTo>
                <a:lnTo>
                  <a:pt x="0" y="36918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7719743" y="8360553"/>
            <a:ext cx="112185" cy="897747"/>
            <a:chOff x="0" y="0"/>
            <a:chExt cx="29547" cy="236444"/>
          </a:xfrm>
        </p:grpSpPr>
        <p:sp>
          <p:nvSpPr>
            <p:cNvPr name="Freeform 4" id="4"/>
            <p:cNvSpPr/>
            <p:nvPr/>
          </p:nvSpPr>
          <p:spPr>
            <a:xfrm flipH="false" flipV="false" rot="0">
              <a:off x="0" y="0"/>
              <a:ext cx="29547" cy="236444"/>
            </a:xfrm>
            <a:custGeom>
              <a:avLst/>
              <a:gdLst/>
              <a:ahLst/>
              <a:cxnLst/>
              <a:rect r="r" b="b" t="t" l="l"/>
              <a:pathLst>
                <a:path h="236444" w="29547">
                  <a:moveTo>
                    <a:pt x="14773" y="0"/>
                  </a:moveTo>
                  <a:lnTo>
                    <a:pt x="14773" y="0"/>
                  </a:lnTo>
                  <a:cubicBezTo>
                    <a:pt x="18691" y="0"/>
                    <a:pt x="22449" y="1556"/>
                    <a:pt x="25220" y="4327"/>
                  </a:cubicBezTo>
                  <a:cubicBezTo>
                    <a:pt x="27990" y="7098"/>
                    <a:pt x="29547" y="10855"/>
                    <a:pt x="29547" y="14773"/>
                  </a:cubicBezTo>
                  <a:lnTo>
                    <a:pt x="29547" y="221670"/>
                  </a:lnTo>
                  <a:cubicBezTo>
                    <a:pt x="29547" y="229830"/>
                    <a:pt x="22932" y="236444"/>
                    <a:pt x="14773" y="236444"/>
                  </a:cubicBezTo>
                  <a:lnTo>
                    <a:pt x="14773" y="236444"/>
                  </a:lnTo>
                  <a:cubicBezTo>
                    <a:pt x="6614" y="236444"/>
                    <a:pt x="0" y="229830"/>
                    <a:pt x="0" y="221670"/>
                  </a:cubicBezTo>
                  <a:lnTo>
                    <a:pt x="0" y="14773"/>
                  </a:lnTo>
                  <a:cubicBezTo>
                    <a:pt x="0" y="6614"/>
                    <a:pt x="6614" y="0"/>
                    <a:pt x="14773" y="0"/>
                  </a:cubicBezTo>
                  <a:close/>
                </a:path>
              </a:pathLst>
            </a:custGeom>
            <a:solidFill>
              <a:srgbClr val="16FDFD"/>
            </a:solidFill>
          </p:spPr>
        </p:sp>
        <p:sp>
          <p:nvSpPr>
            <p:cNvPr name="TextBox 5" id="5"/>
            <p:cNvSpPr txBox="true"/>
            <p:nvPr/>
          </p:nvSpPr>
          <p:spPr>
            <a:xfrm>
              <a:off x="0" y="-57150"/>
              <a:ext cx="29547" cy="293594"/>
            </a:xfrm>
            <a:prstGeom prst="rect">
              <a:avLst/>
            </a:prstGeom>
          </p:spPr>
          <p:txBody>
            <a:bodyPr anchor="ctr" rtlCol="false" tIns="50800" lIns="50800" bIns="50800" rIns="50800"/>
            <a:lstStyle/>
            <a:p>
              <a:pPr algn="ctr">
                <a:lnSpc>
                  <a:spcPts val="2898"/>
                </a:lnSpc>
              </a:pPr>
            </a:p>
          </p:txBody>
        </p:sp>
      </p:grpSp>
      <p:grpSp>
        <p:nvGrpSpPr>
          <p:cNvPr name="Group 6" id="6"/>
          <p:cNvGrpSpPr/>
          <p:nvPr/>
        </p:nvGrpSpPr>
        <p:grpSpPr>
          <a:xfrm rot="0">
            <a:off x="17719743" y="7337897"/>
            <a:ext cx="112185" cy="897747"/>
            <a:chOff x="0" y="0"/>
            <a:chExt cx="29547" cy="236444"/>
          </a:xfrm>
        </p:grpSpPr>
        <p:sp>
          <p:nvSpPr>
            <p:cNvPr name="Freeform 7" id="7"/>
            <p:cNvSpPr/>
            <p:nvPr/>
          </p:nvSpPr>
          <p:spPr>
            <a:xfrm flipH="false" flipV="false" rot="0">
              <a:off x="0" y="0"/>
              <a:ext cx="29547" cy="236444"/>
            </a:xfrm>
            <a:custGeom>
              <a:avLst/>
              <a:gdLst/>
              <a:ahLst/>
              <a:cxnLst/>
              <a:rect r="r" b="b" t="t" l="l"/>
              <a:pathLst>
                <a:path h="236444" w="29547">
                  <a:moveTo>
                    <a:pt x="14773" y="0"/>
                  </a:moveTo>
                  <a:lnTo>
                    <a:pt x="14773" y="0"/>
                  </a:lnTo>
                  <a:cubicBezTo>
                    <a:pt x="18691" y="0"/>
                    <a:pt x="22449" y="1556"/>
                    <a:pt x="25220" y="4327"/>
                  </a:cubicBezTo>
                  <a:cubicBezTo>
                    <a:pt x="27990" y="7098"/>
                    <a:pt x="29547" y="10855"/>
                    <a:pt x="29547" y="14773"/>
                  </a:cubicBezTo>
                  <a:lnTo>
                    <a:pt x="29547" y="221670"/>
                  </a:lnTo>
                  <a:cubicBezTo>
                    <a:pt x="29547" y="229830"/>
                    <a:pt x="22932" y="236444"/>
                    <a:pt x="14773" y="236444"/>
                  </a:cubicBezTo>
                  <a:lnTo>
                    <a:pt x="14773" y="236444"/>
                  </a:lnTo>
                  <a:cubicBezTo>
                    <a:pt x="6614" y="236444"/>
                    <a:pt x="0" y="229830"/>
                    <a:pt x="0" y="221670"/>
                  </a:cubicBezTo>
                  <a:lnTo>
                    <a:pt x="0" y="14773"/>
                  </a:lnTo>
                  <a:cubicBezTo>
                    <a:pt x="0" y="6614"/>
                    <a:pt x="6614" y="0"/>
                    <a:pt x="14773" y="0"/>
                  </a:cubicBezTo>
                  <a:close/>
                </a:path>
              </a:pathLst>
            </a:custGeom>
            <a:solidFill>
              <a:srgbClr val="FFFFFF">
                <a:alpha val="19608"/>
              </a:srgbClr>
            </a:solidFill>
          </p:spPr>
        </p:sp>
        <p:sp>
          <p:nvSpPr>
            <p:cNvPr name="TextBox 8" id="8"/>
            <p:cNvSpPr txBox="true"/>
            <p:nvPr/>
          </p:nvSpPr>
          <p:spPr>
            <a:xfrm>
              <a:off x="0" y="-57150"/>
              <a:ext cx="29547" cy="293594"/>
            </a:xfrm>
            <a:prstGeom prst="rect">
              <a:avLst/>
            </a:prstGeom>
          </p:spPr>
          <p:txBody>
            <a:bodyPr anchor="ctr" rtlCol="false" tIns="50800" lIns="50800" bIns="50800" rIns="50800"/>
            <a:lstStyle/>
            <a:p>
              <a:pPr algn="ctr">
                <a:lnSpc>
                  <a:spcPts val="2898"/>
                </a:lnSpc>
              </a:pPr>
            </a:p>
          </p:txBody>
        </p:sp>
      </p:grpSp>
      <p:grpSp>
        <p:nvGrpSpPr>
          <p:cNvPr name="Group 9" id="9"/>
          <p:cNvGrpSpPr/>
          <p:nvPr/>
        </p:nvGrpSpPr>
        <p:grpSpPr>
          <a:xfrm rot="0">
            <a:off x="0" y="3221698"/>
            <a:ext cx="5527422" cy="7065302"/>
            <a:chOff x="0" y="0"/>
            <a:chExt cx="1455782" cy="1860820"/>
          </a:xfrm>
        </p:grpSpPr>
        <p:sp>
          <p:nvSpPr>
            <p:cNvPr name="Freeform 10" id="10"/>
            <p:cNvSpPr/>
            <p:nvPr/>
          </p:nvSpPr>
          <p:spPr>
            <a:xfrm flipH="false" flipV="false" rot="0">
              <a:off x="0" y="0"/>
              <a:ext cx="1455782" cy="1860820"/>
            </a:xfrm>
            <a:custGeom>
              <a:avLst/>
              <a:gdLst/>
              <a:ahLst/>
              <a:cxnLst/>
              <a:rect r="r" b="b" t="t" l="l"/>
              <a:pathLst>
                <a:path h="1860820" w="1455782">
                  <a:moveTo>
                    <a:pt x="0" y="0"/>
                  </a:moveTo>
                  <a:lnTo>
                    <a:pt x="1455782" y="0"/>
                  </a:lnTo>
                  <a:lnTo>
                    <a:pt x="1455782" y="1860820"/>
                  </a:lnTo>
                  <a:lnTo>
                    <a:pt x="0" y="1860820"/>
                  </a:lnTo>
                  <a:close/>
                </a:path>
              </a:pathLst>
            </a:custGeom>
            <a:solidFill>
              <a:srgbClr val="16FDFD"/>
            </a:solidFill>
          </p:spPr>
        </p:sp>
        <p:sp>
          <p:nvSpPr>
            <p:cNvPr name="TextBox 11" id="11"/>
            <p:cNvSpPr txBox="true"/>
            <p:nvPr/>
          </p:nvSpPr>
          <p:spPr>
            <a:xfrm>
              <a:off x="0" y="-57150"/>
              <a:ext cx="1455782" cy="1917970"/>
            </a:xfrm>
            <a:prstGeom prst="rect">
              <a:avLst/>
            </a:prstGeom>
          </p:spPr>
          <p:txBody>
            <a:bodyPr anchor="ctr" rtlCol="false" tIns="50800" lIns="50800" bIns="50800" rIns="50800"/>
            <a:lstStyle/>
            <a:p>
              <a:pPr algn="ctr">
                <a:lnSpc>
                  <a:spcPts val="2898"/>
                </a:lnSpc>
              </a:pPr>
            </a:p>
          </p:txBody>
        </p:sp>
      </p:grpSp>
      <p:grpSp>
        <p:nvGrpSpPr>
          <p:cNvPr name="Group 12" id="12"/>
          <p:cNvGrpSpPr/>
          <p:nvPr/>
        </p:nvGrpSpPr>
        <p:grpSpPr>
          <a:xfrm rot="0">
            <a:off x="1500643" y="1503292"/>
            <a:ext cx="8053558" cy="7280416"/>
            <a:chOff x="0" y="0"/>
            <a:chExt cx="6350000" cy="5740400"/>
          </a:xfrm>
        </p:grpSpPr>
        <p:sp>
          <p:nvSpPr>
            <p:cNvPr name="Freeform 13" id="13"/>
            <p:cNvSpPr/>
            <p:nvPr/>
          </p:nvSpPr>
          <p:spPr>
            <a:xfrm flipH="false" flipV="false" rot="0">
              <a:off x="0" y="0"/>
              <a:ext cx="6351270" cy="5741670"/>
            </a:xfrm>
            <a:custGeom>
              <a:avLst/>
              <a:gdLst/>
              <a:ahLst/>
              <a:cxnLst/>
              <a:rect r="r" b="b" t="t" l="l"/>
              <a:pathLst>
                <a:path h="5741670" w="6351270">
                  <a:moveTo>
                    <a:pt x="0" y="542290"/>
                  </a:moveTo>
                  <a:lnTo>
                    <a:pt x="0" y="2392680"/>
                  </a:lnTo>
                  <a:cubicBezTo>
                    <a:pt x="0" y="2691130"/>
                    <a:pt x="242570" y="2933700"/>
                    <a:pt x="542290" y="2933700"/>
                  </a:cubicBezTo>
                  <a:lnTo>
                    <a:pt x="1148080" y="2933700"/>
                  </a:lnTo>
                  <a:cubicBezTo>
                    <a:pt x="1447800" y="2933700"/>
                    <a:pt x="1690370" y="3176270"/>
                    <a:pt x="1690370" y="3475990"/>
                  </a:cubicBezTo>
                  <a:lnTo>
                    <a:pt x="1690370" y="5199380"/>
                  </a:lnTo>
                  <a:cubicBezTo>
                    <a:pt x="1690370" y="5499100"/>
                    <a:pt x="1932940" y="5741670"/>
                    <a:pt x="2232660" y="5741670"/>
                  </a:cubicBezTo>
                  <a:lnTo>
                    <a:pt x="3599180" y="5741670"/>
                  </a:lnTo>
                  <a:cubicBezTo>
                    <a:pt x="3735070" y="5741670"/>
                    <a:pt x="3867150" y="5689600"/>
                    <a:pt x="3967480" y="5598160"/>
                  </a:cubicBezTo>
                  <a:lnTo>
                    <a:pt x="6177280" y="3553460"/>
                  </a:lnTo>
                  <a:cubicBezTo>
                    <a:pt x="6287770" y="3450590"/>
                    <a:pt x="6351270" y="3307080"/>
                    <a:pt x="6351270" y="3155950"/>
                  </a:cubicBezTo>
                  <a:lnTo>
                    <a:pt x="6351270" y="542290"/>
                  </a:lnTo>
                  <a:cubicBezTo>
                    <a:pt x="6350000" y="242570"/>
                    <a:pt x="6107430" y="0"/>
                    <a:pt x="5807710" y="0"/>
                  </a:cubicBezTo>
                  <a:lnTo>
                    <a:pt x="542290" y="0"/>
                  </a:lnTo>
                  <a:cubicBezTo>
                    <a:pt x="242570" y="0"/>
                    <a:pt x="0" y="242570"/>
                    <a:pt x="0" y="542290"/>
                  </a:cubicBezTo>
                  <a:close/>
                </a:path>
              </a:pathLst>
            </a:custGeom>
            <a:blipFill>
              <a:blip r:embed="rId4"/>
              <a:stretch>
                <a:fillRect l="-23986" t="0" r="-11447" b="0"/>
              </a:stretch>
            </a:blipFill>
          </p:spPr>
        </p:sp>
      </p:grpSp>
      <p:sp>
        <p:nvSpPr>
          <p:cNvPr name="TextBox 14" id="14"/>
          <p:cNvSpPr txBox="true"/>
          <p:nvPr/>
        </p:nvSpPr>
        <p:spPr>
          <a:xfrm rot="0">
            <a:off x="1032035" y="506155"/>
            <a:ext cx="1619009" cy="207701"/>
          </a:xfrm>
          <a:prstGeom prst="rect">
            <a:avLst/>
          </a:prstGeom>
        </p:spPr>
        <p:txBody>
          <a:bodyPr anchor="t" rtlCol="false" tIns="0" lIns="0" bIns="0" rIns="0">
            <a:spAutoFit/>
          </a:bodyPr>
          <a:lstStyle/>
          <a:p>
            <a:pPr>
              <a:lnSpc>
                <a:spcPts val="1681"/>
              </a:lnSpc>
              <a:spcBef>
                <a:spcPct val="0"/>
              </a:spcBef>
            </a:pPr>
            <a:r>
              <a:rPr lang="en-US" sz="1201">
                <a:solidFill>
                  <a:srgbClr val="FFFFFF"/>
                </a:solidFill>
                <a:latin typeface="Poppins"/>
              </a:rPr>
              <a:t>Rimberio Co</a:t>
            </a:r>
          </a:p>
        </p:txBody>
      </p:sp>
      <p:sp>
        <p:nvSpPr>
          <p:cNvPr name="TextBox 15" id="15"/>
          <p:cNvSpPr txBox="true"/>
          <p:nvPr/>
        </p:nvSpPr>
        <p:spPr>
          <a:xfrm rot="0">
            <a:off x="10978918" y="1379467"/>
            <a:ext cx="5212777" cy="800100"/>
          </a:xfrm>
          <a:prstGeom prst="rect">
            <a:avLst/>
          </a:prstGeom>
        </p:spPr>
        <p:txBody>
          <a:bodyPr anchor="t" rtlCol="false" tIns="0" lIns="0" bIns="0" rIns="0">
            <a:spAutoFit/>
          </a:bodyPr>
          <a:lstStyle/>
          <a:p>
            <a:pPr>
              <a:lnSpc>
                <a:spcPts val="6299"/>
              </a:lnSpc>
              <a:spcBef>
                <a:spcPct val="0"/>
              </a:spcBef>
            </a:pPr>
            <a:r>
              <a:rPr lang="en-US" sz="4499">
                <a:solidFill>
                  <a:srgbClr val="16FDFD"/>
                </a:solidFill>
                <a:latin typeface="Poppins Ultra-Bold"/>
              </a:rPr>
              <a:t>Conclusion</a:t>
            </a:r>
          </a:p>
        </p:txBody>
      </p:sp>
      <p:sp>
        <p:nvSpPr>
          <p:cNvPr name="TextBox 16" id="16"/>
          <p:cNvSpPr txBox="true"/>
          <p:nvPr/>
        </p:nvSpPr>
        <p:spPr>
          <a:xfrm rot="0">
            <a:off x="10095376" y="3164548"/>
            <a:ext cx="6854806" cy="4089049"/>
          </a:xfrm>
          <a:prstGeom prst="rect">
            <a:avLst/>
          </a:prstGeom>
        </p:spPr>
        <p:txBody>
          <a:bodyPr anchor="t" rtlCol="false" tIns="0" lIns="0" bIns="0" rIns="0">
            <a:spAutoFit/>
          </a:bodyPr>
          <a:lstStyle/>
          <a:p>
            <a:pPr algn="just">
              <a:lnSpc>
                <a:spcPts val="2994"/>
              </a:lnSpc>
              <a:spcBef>
                <a:spcPct val="0"/>
              </a:spcBef>
            </a:pPr>
            <a:r>
              <a:rPr lang="en-US" sz="2138">
                <a:solidFill>
                  <a:srgbClr val="FFFFFF"/>
                </a:solidFill>
                <a:latin typeface="Poppins"/>
              </a:rPr>
              <a:t>This is the first review to discuss Augmented and Virtual Reality and its application in electrical engineering education. It has discussed various schools of electrical engineering, hardware and software technologies, evaluation methods, advantages, and challenges faced in AR/VR applications. Although this technology continues to develop, leveraging other industry 4.0 technologies, such as machine learning and cloud computing, as well as VR/AR, will improve performance and benefit society.</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1243B"/>
        </a:solidFill>
      </p:bgPr>
    </p:bg>
    <p:spTree>
      <p:nvGrpSpPr>
        <p:cNvPr id="1" name=""/>
        <p:cNvGrpSpPr/>
        <p:nvPr/>
      </p:nvGrpSpPr>
      <p:grpSpPr>
        <a:xfrm>
          <a:off x="0" y="0"/>
          <a:ext cx="0" cy="0"/>
          <a:chOff x="0" y="0"/>
          <a:chExt cx="0" cy="0"/>
        </a:xfrm>
      </p:grpSpPr>
      <p:sp>
        <p:nvSpPr>
          <p:cNvPr name="Freeform 2" id="2"/>
          <p:cNvSpPr/>
          <p:nvPr/>
        </p:nvSpPr>
        <p:spPr>
          <a:xfrm flipH="false" flipV="false" rot="0">
            <a:off x="554273" y="430163"/>
            <a:ext cx="358447" cy="369187"/>
          </a:xfrm>
          <a:custGeom>
            <a:avLst/>
            <a:gdLst/>
            <a:ahLst/>
            <a:cxnLst/>
            <a:rect r="r" b="b" t="t" l="l"/>
            <a:pathLst>
              <a:path h="369187" w="358447">
                <a:moveTo>
                  <a:pt x="0" y="0"/>
                </a:moveTo>
                <a:lnTo>
                  <a:pt x="358446" y="0"/>
                </a:lnTo>
                <a:lnTo>
                  <a:pt x="358446" y="369187"/>
                </a:lnTo>
                <a:lnTo>
                  <a:pt x="0" y="36918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7719743" y="8360553"/>
            <a:ext cx="112185" cy="897747"/>
            <a:chOff x="0" y="0"/>
            <a:chExt cx="29547" cy="236444"/>
          </a:xfrm>
        </p:grpSpPr>
        <p:sp>
          <p:nvSpPr>
            <p:cNvPr name="Freeform 4" id="4"/>
            <p:cNvSpPr/>
            <p:nvPr/>
          </p:nvSpPr>
          <p:spPr>
            <a:xfrm flipH="false" flipV="false" rot="0">
              <a:off x="0" y="0"/>
              <a:ext cx="29547" cy="236444"/>
            </a:xfrm>
            <a:custGeom>
              <a:avLst/>
              <a:gdLst/>
              <a:ahLst/>
              <a:cxnLst/>
              <a:rect r="r" b="b" t="t" l="l"/>
              <a:pathLst>
                <a:path h="236444" w="29547">
                  <a:moveTo>
                    <a:pt x="14773" y="0"/>
                  </a:moveTo>
                  <a:lnTo>
                    <a:pt x="14773" y="0"/>
                  </a:lnTo>
                  <a:cubicBezTo>
                    <a:pt x="18691" y="0"/>
                    <a:pt x="22449" y="1556"/>
                    <a:pt x="25220" y="4327"/>
                  </a:cubicBezTo>
                  <a:cubicBezTo>
                    <a:pt x="27990" y="7098"/>
                    <a:pt x="29547" y="10855"/>
                    <a:pt x="29547" y="14773"/>
                  </a:cubicBezTo>
                  <a:lnTo>
                    <a:pt x="29547" y="221670"/>
                  </a:lnTo>
                  <a:cubicBezTo>
                    <a:pt x="29547" y="229830"/>
                    <a:pt x="22932" y="236444"/>
                    <a:pt x="14773" y="236444"/>
                  </a:cubicBezTo>
                  <a:lnTo>
                    <a:pt x="14773" y="236444"/>
                  </a:lnTo>
                  <a:cubicBezTo>
                    <a:pt x="6614" y="236444"/>
                    <a:pt x="0" y="229830"/>
                    <a:pt x="0" y="221670"/>
                  </a:cubicBezTo>
                  <a:lnTo>
                    <a:pt x="0" y="14773"/>
                  </a:lnTo>
                  <a:cubicBezTo>
                    <a:pt x="0" y="6614"/>
                    <a:pt x="6614" y="0"/>
                    <a:pt x="14773" y="0"/>
                  </a:cubicBezTo>
                  <a:close/>
                </a:path>
              </a:pathLst>
            </a:custGeom>
            <a:solidFill>
              <a:srgbClr val="16FDFD"/>
            </a:solidFill>
          </p:spPr>
        </p:sp>
        <p:sp>
          <p:nvSpPr>
            <p:cNvPr name="TextBox 5" id="5"/>
            <p:cNvSpPr txBox="true"/>
            <p:nvPr/>
          </p:nvSpPr>
          <p:spPr>
            <a:xfrm>
              <a:off x="0" y="-57150"/>
              <a:ext cx="29547" cy="293594"/>
            </a:xfrm>
            <a:prstGeom prst="rect">
              <a:avLst/>
            </a:prstGeom>
          </p:spPr>
          <p:txBody>
            <a:bodyPr anchor="ctr" rtlCol="false" tIns="50800" lIns="50800" bIns="50800" rIns="50800"/>
            <a:lstStyle/>
            <a:p>
              <a:pPr algn="ctr">
                <a:lnSpc>
                  <a:spcPts val="2898"/>
                </a:lnSpc>
              </a:pPr>
            </a:p>
          </p:txBody>
        </p:sp>
      </p:grpSp>
      <p:grpSp>
        <p:nvGrpSpPr>
          <p:cNvPr name="Group 6" id="6"/>
          <p:cNvGrpSpPr/>
          <p:nvPr/>
        </p:nvGrpSpPr>
        <p:grpSpPr>
          <a:xfrm rot="0">
            <a:off x="17719743" y="7337897"/>
            <a:ext cx="112185" cy="897747"/>
            <a:chOff x="0" y="0"/>
            <a:chExt cx="29547" cy="236444"/>
          </a:xfrm>
        </p:grpSpPr>
        <p:sp>
          <p:nvSpPr>
            <p:cNvPr name="Freeform 7" id="7"/>
            <p:cNvSpPr/>
            <p:nvPr/>
          </p:nvSpPr>
          <p:spPr>
            <a:xfrm flipH="false" flipV="false" rot="0">
              <a:off x="0" y="0"/>
              <a:ext cx="29547" cy="236444"/>
            </a:xfrm>
            <a:custGeom>
              <a:avLst/>
              <a:gdLst/>
              <a:ahLst/>
              <a:cxnLst/>
              <a:rect r="r" b="b" t="t" l="l"/>
              <a:pathLst>
                <a:path h="236444" w="29547">
                  <a:moveTo>
                    <a:pt x="14773" y="0"/>
                  </a:moveTo>
                  <a:lnTo>
                    <a:pt x="14773" y="0"/>
                  </a:lnTo>
                  <a:cubicBezTo>
                    <a:pt x="18691" y="0"/>
                    <a:pt x="22449" y="1556"/>
                    <a:pt x="25220" y="4327"/>
                  </a:cubicBezTo>
                  <a:cubicBezTo>
                    <a:pt x="27990" y="7098"/>
                    <a:pt x="29547" y="10855"/>
                    <a:pt x="29547" y="14773"/>
                  </a:cubicBezTo>
                  <a:lnTo>
                    <a:pt x="29547" y="221670"/>
                  </a:lnTo>
                  <a:cubicBezTo>
                    <a:pt x="29547" y="229830"/>
                    <a:pt x="22932" y="236444"/>
                    <a:pt x="14773" y="236444"/>
                  </a:cubicBezTo>
                  <a:lnTo>
                    <a:pt x="14773" y="236444"/>
                  </a:lnTo>
                  <a:cubicBezTo>
                    <a:pt x="6614" y="236444"/>
                    <a:pt x="0" y="229830"/>
                    <a:pt x="0" y="221670"/>
                  </a:cubicBezTo>
                  <a:lnTo>
                    <a:pt x="0" y="14773"/>
                  </a:lnTo>
                  <a:cubicBezTo>
                    <a:pt x="0" y="6614"/>
                    <a:pt x="6614" y="0"/>
                    <a:pt x="14773" y="0"/>
                  </a:cubicBezTo>
                  <a:close/>
                </a:path>
              </a:pathLst>
            </a:custGeom>
            <a:solidFill>
              <a:srgbClr val="FFFFFF">
                <a:alpha val="19608"/>
              </a:srgbClr>
            </a:solidFill>
          </p:spPr>
        </p:sp>
        <p:sp>
          <p:nvSpPr>
            <p:cNvPr name="TextBox 8" id="8"/>
            <p:cNvSpPr txBox="true"/>
            <p:nvPr/>
          </p:nvSpPr>
          <p:spPr>
            <a:xfrm>
              <a:off x="0" y="-57150"/>
              <a:ext cx="29547" cy="293594"/>
            </a:xfrm>
            <a:prstGeom prst="rect">
              <a:avLst/>
            </a:prstGeom>
          </p:spPr>
          <p:txBody>
            <a:bodyPr anchor="ctr" rtlCol="false" tIns="50800" lIns="50800" bIns="50800" rIns="50800"/>
            <a:lstStyle/>
            <a:p>
              <a:pPr algn="ctr">
                <a:lnSpc>
                  <a:spcPts val="2898"/>
                </a:lnSpc>
              </a:pPr>
            </a:p>
          </p:txBody>
        </p:sp>
      </p:grpSp>
      <p:grpSp>
        <p:nvGrpSpPr>
          <p:cNvPr name="Group 9" id="9"/>
          <p:cNvGrpSpPr/>
          <p:nvPr/>
        </p:nvGrpSpPr>
        <p:grpSpPr>
          <a:xfrm rot="0">
            <a:off x="-9525" y="1701989"/>
            <a:ext cx="8585011" cy="8585011"/>
            <a:chOff x="0" y="0"/>
            <a:chExt cx="3282950" cy="3282950"/>
          </a:xfrm>
        </p:grpSpPr>
        <p:sp>
          <p:nvSpPr>
            <p:cNvPr name="Freeform 10" id="10"/>
            <p:cNvSpPr/>
            <p:nvPr/>
          </p:nvSpPr>
          <p:spPr>
            <a:xfrm flipH="true" flipV="false" rot="0">
              <a:off x="0" y="0"/>
              <a:ext cx="3282950" cy="3282950"/>
            </a:xfrm>
            <a:custGeom>
              <a:avLst/>
              <a:gdLst/>
              <a:ahLst/>
              <a:cxnLst/>
              <a:rect r="r" b="b" t="t" l="l"/>
              <a:pathLst>
                <a:path h="3282950" w="3282950">
                  <a:moveTo>
                    <a:pt x="3282950" y="0"/>
                  </a:moveTo>
                  <a:lnTo>
                    <a:pt x="750570" y="0"/>
                  </a:lnTo>
                  <a:cubicBezTo>
                    <a:pt x="336550" y="0"/>
                    <a:pt x="0" y="336550"/>
                    <a:pt x="0" y="750570"/>
                  </a:cubicBezTo>
                  <a:lnTo>
                    <a:pt x="0" y="3282950"/>
                  </a:lnTo>
                  <a:lnTo>
                    <a:pt x="3282950" y="3282950"/>
                  </a:lnTo>
                  <a:lnTo>
                    <a:pt x="3282950" y="0"/>
                  </a:lnTo>
                  <a:close/>
                </a:path>
              </a:pathLst>
            </a:custGeom>
            <a:blipFill>
              <a:blip r:embed="rId4"/>
              <a:stretch>
                <a:fillRect l="0" t="-24906" r="0" b="-24906"/>
              </a:stretch>
            </a:blipFill>
          </p:spPr>
        </p:sp>
      </p:grpSp>
      <p:sp>
        <p:nvSpPr>
          <p:cNvPr name="Freeform 11" id="11"/>
          <p:cNvSpPr/>
          <p:nvPr/>
        </p:nvSpPr>
        <p:spPr>
          <a:xfrm flipH="false" flipV="false" rot="0">
            <a:off x="9848554" y="2273481"/>
            <a:ext cx="1136978" cy="889686"/>
          </a:xfrm>
          <a:custGeom>
            <a:avLst/>
            <a:gdLst/>
            <a:ahLst/>
            <a:cxnLst/>
            <a:rect r="r" b="b" t="t" l="l"/>
            <a:pathLst>
              <a:path h="889686" w="1136978">
                <a:moveTo>
                  <a:pt x="0" y="0"/>
                </a:moveTo>
                <a:lnTo>
                  <a:pt x="1136978" y="0"/>
                </a:lnTo>
                <a:lnTo>
                  <a:pt x="1136978" y="889685"/>
                </a:lnTo>
                <a:lnTo>
                  <a:pt x="0" y="88968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2" id="12"/>
          <p:cNvSpPr txBox="true"/>
          <p:nvPr/>
        </p:nvSpPr>
        <p:spPr>
          <a:xfrm rot="0">
            <a:off x="1032035" y="506155"/>
            <a:ext cx="1619009" cy="207701"/>
          </a:xfrm>
          <a:prstGeom prst="rect">
            <a:avLst/>
          </a:prstGeom>
        </p:spPr>
        <p:txBody>
          <a:bodyPr anchor="t" rtlCol="false" tIns="0" lIns="0" bIns="0" rIns="0">
            <a:spAutoFit/>
          </a:bodyPr>
          <a:lstStyle/>
          <a:p>
            <a:pPr>
              <a:lnSpc>
                <a:spcPts val="1681"/>
              </a:lnSpc>
              <a:spcBef>
                <a:spcPct val="0"/>
              </a:spcBef>
            </a:pPr>
            <a:r>
              <a:rPr lang="en-US" sz="1201">
                <a:solidFill>
                  <a:srgbClr val="FFFFFF"/>
                </a:solidFill>
                <a:latin typeface="Poppins"/>
              </a:rPr>
              <a:t>Rimberio Co</a:t>
            </a:r>
          </a:p>
        </p:txBody>
      </p:sp>
      <p:sp>
        <p:nvSpPr>
          <p:cNvPr name="TextBox 13" id="13"/>
          <p:cNvSpPr txBox="true"/>
          <p:nvPr/>
        </p:nvSpPr>
        <p:spPr>
          <a:xfrm rot="0">
            <a:off x="8910507" y="3643964"/>
            <a:ext cx="8921421" cy="3658450"/>
          </a:xfrm>
          <a:prstGeom prst="rect">
            <a:avLst/>
          </a:prstGeom>
        </p:spPr>
        <p:txBody>
          <a:bodyPr anchor="t" rtlCol="false" tIns="0" lIns="0" bIns="0" rIns="0">
            <a:spAutoFit/>
          </a:bodyPr>
          <a:lstStyle/>
          <a:p>
            <a:pPr algn="just">
              <a:lnSpc>
                <a:spcPts val="3628"/>
              </a:lnSpc>
              <a:spcBef>
                <a:spcPct val="0"/>
              </a:spcBef>
            </a:pPr>
            <a:r>
              <a:rPr lang="en-US" sz="2591">
                <a:solidFill>
                  <a:srgbClr val="FFFFFF"/>
                </a:solidFill>
                <a:latin typeface="Poppins Ultra-Bold"/>
              </a:rPr>
              <a:t>This study evaluates the COVID-19 Pandemic and the urgent need for distance learning tools that, as closely as possible, mimic real training environments to motivate more research and investigation into AR/VR tools. In this work, we present a review of the application of augmented reality (AR) and virtual reality (VR) to electrical engineering education.</a:t>
            </a:r>
          </a:p>
        </p:txBody>
      </p:sp>
      <p:sp>
        <p:nvSpPr>
          <p:cNvPr name="Freeform 14" id="14"/>
          <p:cNvSpPr/>
          <p:nvPr/>
        </p:nvSpPr>
        <p:spPr>
          <a:xfrm flipH="true" flipV="true" rot="0">
            <a:off x="11308494" y="2273481"/>
            <a:ext cx="1136978" cy="889686"/>
          </a:xfrm>
          <a:custGeom>
            <a:avLst/>
            <a:gdLst/>
            <a:ahLst/>
            <a:cxnLst/>
            <a:rect r="r" b="b" t="t" l="l"/>
            <a:pathLst>
              <a:path h="889686" w="1136978">
                <a:moveTo>
                  <a:pt x="1136978" y="889685"/>
                </a:moveTo>
                <a:lnTo>
                  <a:pt x="0" y="889685"/>
                </a:lnTo>
                <a:lnTo>
                  <a:pt x="0" y="0"/>
                </a:lnTo>
                <a:lnTo>
                  <a:pt x="1136978" y="0"/>
                </a:lnTo>
                <a:lnTo>
                  <a:pt x="1136978" y="889685"/>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5" id="15"/>
          <p:cNvSpPr txBox="true"/>
          <p:nvPr/>
        </p:nvSpPr>
        <p:spPr>
          <a:xfrm rot="0">
            <a:off x="12834594" y="2130606"/>
            <a:ext cx="4885149" cy="919603"/>
          </a:xfrm>
          <a:prstGeom prst="rect">
            <a:avLst/>
          </a:prstGeom>
        </p:spPr>
        <p:txBody>
          <a:bodyPr anchor="t" rtlCol="false" tIns="0" lIns="0" bIns="0" rIns="0">
            <a:spAutoFit/>
          </a:bodyPr>
          <a:lstStyle/>
          <a:p>
            <a:pPr>
              <a:lnSpc>
                <a:spcPts val="7235"/>
              </a:lnSpc>
              <a:spcBef>
                <a:spcPct val="0"/>
              </a:spcBef>
            </a:pPr>
            <a:r>
              <a:rPr lang="en-US" sz="5168">
                <a:solidFill>
                  <a:srgbClr val="FFFFFF"/>
                </a:solidFill>
                <a:latin typeface="Poppins Ultra-Bold"/>
              </a:rPr>
              <a:t>OVERVIEW</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8444" r="0" b="0"/>
            </a:stretch>
          </a:blipFill>
        </p:spPr>
      </p:sp>
      <p:sp>
        <p:nvSpPr>
          <p:cNvPr name="Freeform 3" id="3"/>
          <p:cNvSpPr/>
          <p:nvPr/>
        </p:nvSpPr>
        <p:spPr>
          <a:xfrm flipH="false" flipV="false" rot="0">
            <a:off x="554273" y="430163"/>
            <a:ext cx="358447" cy="369187"/>
          </a:xfrm>
          <a:custGeom>
            <a:avLst/>
            <a:gdLst/>
            <a:ahLst/>
            <a:cxnLst/>
            <a:rect r="r" b="b" t="t" l="l"/>
            <a:pathLst>
              <a:path h="369187" w="358447">
                <a:moveTo>
                  <a:pt x="0" y="0"/>
                </a:moveTo>
                <a:lnTo>
                  <a:pt x="358446" y="0"/>
                </a:lnTo>
                <a:lnTo>
                  <a:pt x="358446" y="369187"/>
                </a:lnTo>
                <a:lnTo>
                  <a:pt x="0" y="36918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17719743" y="8360553"/>
            <a:ext cx="112185" cy="897747"/>
            <a:chOff x="0" y="0"/>
            <a:chExt cx="29547" cy="236444"/>
          </a:xfrm>
        </p:grpSpPr>
        <p:sp>
          <p:nvSpPr>
            <p:cNvPr name="Freeform 5" id="5"/>
            <p:cNvSpPr/>
            <p:nvPr/>
          </p:nvSpPr>
          <p:spPr>
            <a:xfrm flipH="false" flipV="false" rot="0">
              <a:off x="0" y="0"/>
              <a:ext cx="29547" cy="236444"/>
            </a:xfrm>
            <a:custGeom>
              <a:avLst/>
              <a:gdLst/>
              <a:ahLst/>
              <a:cxnLst/>
              <a:rect r="r" b="b" t="t" l="l"/>
              <a:pathLst>
                <a:path h="236444" w="29547">
                  <a:moveTo>
                    <a:pt x="14773" y="0"/>
                  </a:moveTo>
                  <a:lnTo>
                    <a:pt x="14773" y="0"/>
                  </a:lnTo>
                  <a:cubicBezTo>
                    <a:pt x="18691" y="0"/>
                    <a:pt x="22449" y="1556"/>
                    <a:pt x="25220" y="4327"/>
                  </a:cubicBezTo>
                  <a:cubicBezTo>
                    <a:pt x="27990" y="7098"/>
                    <a:pt x="29547" y="10855"/>
                    <a:pt x="29547" y="14773"/>
                  </a:cubicBezTo>
                  <a:lnTo>
                    <a:pt x="29547" y="221670"/>
                  </a:lnTo>
                  <a:cubicBezTo>
                    <a:pt x="29547" y="229830"/>
                    <a:pt x="22932" y="236444"/>
                    <a:pt x="14773" y="236444"/>
                  </a:cubicBezTo>
                  <a:lnTo>
                    <a:pt x="14773" y="236444"/>
                  </a:lnTo>
                  <a:cubicBezTo>
                    <a:pt x="6614" y="236444"/>
                    <a:pt x="0" y="229830"/>
                    <a:pt x="0" y="221670"/>
                  </a:cubicBezTo>
                  <a:lnTo>
                    <a:pt x="0" y="14773"/>
                  </a:lnTo>
                  <a:cubicBezTo>
                    <a:pt x="0" y="6614"/>
                    <a:pt x="6614" y="0"/>
                    <a:pt x="14773" y="0"/>
                  </a:cubicBezTo>
                  <a:close/>
                </a:path>
              </a:pathLst>
            </a:custGeom>
            <a:solidFill>
              <a:srgbClr val="16FDFD"/>
            </a:solidFill>
          </p:spPr>
        </p:sp>
        <p:sp>
          <p:nvSpPr>
            <p:cNvPr name="TextBox 6" id="6"/>
            <p:cNvSpPr txBox="true"/>
            <p:nvPr/>
          </p:nvSpPr>
          <p:spPr>
            <a:xfrm>
              <a:off x="0" y="-57150"/>
              <a:ext cx="29547" cy="293594"/>
            </a:xfrm>
            <a:prstGeom prst="rect">
              <a:avLst/>
            </a:prstGeom>
          </p:spPr>
          <p:txBody>
            <a:bodyPr anchor="ctr" rtlCol="false" tIns="50800" lIns="50800" bIns="50800" rIns="50800"/>
            <a:lstStyle/>
            <a:p>
              <a:pPr algn="ctr">
                <a:lnSpc>
                  <a:spcPts val="2898"/>
                </a:lnSpc>
              </a:pPr>
            </a:p>
          </p:txBody>
        </p:sp>
      </p:grpSp>
      <p:grpSp>
        <p:nvGrpSpPr>
          <p:cNvPr name="Group 7" id="7"/>
          <p:cNvGrpSpPr/>
          <p:nvPr/>
        </p:nvGrpSpPr>
        <p:grpSpPr>
          <a:xfrm rot="0">
            <a:off x="17719743" y="7337897"/>
            <a:ext cx="112185" cy="897747"/>
            <a:chOff x="0" y="0"/>
            <a:chExt cx="29547" cy="236444"/>
          </a:xfrm>
        </p:grpSpPr>
        <p:sp>
          <p:nvSpPr>
            <p:cNvPr name="Freeform 8" id="8"/>
            <p:cNvSpPr/>
            <p:nvPr/>
          </p:nvSpPr>
          <p:spPr>
            <a:xfrm flipH="false" flipV="false" rot="0">
              <a:off x="0" y="0"/>
              <a:ext cx="29547" cy="236444"/>
            </a:xfrm>
            <a:custGeom>
              <a:avLst/>
              <a:gdLst/>
              <a:ahLst/>
              <a:cxnLst/>
              <a:rect r="r" b="b" t="t" l="l"/>
              <a:pathLst>
                <a:path h="236444" w="29547">
                  <a:moveTo>
                    <a:pt x="14773" y="0"/>
                  </a:moveTo>
                  <a:lnTo>
                    <a:pt x="14773" y="0"/>
                  </a:lnTo>
                  <a:cubicBezTo>
                    <a:pt x="18691" y="0"/>
                    <a:pt x="22449" y="1556"/>
                    <a:pt x="25220" y="4327"/>
                  </a:cubicBezTo>
                  <a:cubicBezTo>
                    <a:pt x="27990" y="7098"/>
                    <a:pt x="29547" y="10855"/>
                    <a:pt x="29547" y="14773"/>
                  </a:cubicBezTo>
                  <a:lnTo>
                    <a:pt x="29547" y="221670"/>
                  </a:lnTo>
                  <a:cubicBezTo>
                    <a:pt x="29547" y="229830"/>
                    <a:pt x="22932" y="236444"/>
                    <a:pt x="14773" y="236444"/>
                  </a:cubicBezTo>
                  <a:lnTo>
                    <a:pt x="14773" y="236444"/>
                  </a:lnTo>
                  <a:cubicBezTo>
                    <a:pt x="6614" y="236444"/>
                    <a:pt x="0" y="229830"/>
                    <a:pt x="0" y="221670"/>
                  </a:cubicBezTo>
                  <a:lnTo>
                    <a:pt x="0" y="14773"/>
                  </a:lnTo>
                  <a:cubicBezTo>
                    <a:pt x="0" y="6614"/>
                    <a:pt x="6614" y="0"/>
                    <a:pt x="14773" y="0"/>
                  </a:cubicBezTo>
                  <a:close/>
                </a:path>
              </a:pathLst>
            </a:custGeom>
            <a:solidFill>
              <a:srgbClr val="FFFFFF">
                <a:alpha val="19608"/>
              </a:srgbClr>
            </a:solidFill>
          </p:spPr>
        </p:sp>
        <p:sp>
          <p:nvSpPr>
            <p:cNvPr name="TextBox 9" id="9"/>
            <p:cNvSpPr txBox="true"/>
            <p:nvPr/>
          </p:nvSpPr>
          <p:spPr>
            <a:xfrm>
              <a:off x="0" y="-57150"/>
              <a:ext cx="29547" cy="293594"/>
            </a:xfrm>
            <a:prstGeom prst="rect">
              <a:avLst/>
            </a:prstGeom>
          </p:spPr>
          <p:txBody>
            <a:bodyPr anchor="ctr" rtlCol="false" tIns="50800" lIns="50800" bIns="50800" rIns="50800"/>
            <a:lstStyle/>
            <a:p>
              <a:pPr algn="ctr">
                <a:lnSpc>
                  <a:spcPts val="2898"/>
                </a:lnSpc>
              </a:pPr>
            </a:p>
          </p:txBody>
        </p:sp>
      </p:grpSp>
      <p:grpSp>
        <p:nvGrpSpPr>
          <p:cNvPr name="Group 10" id="10"/>
          <p:cNvGrpSpPr/>
          <p:nvPr/>
        </p:nvGrpSpPr>
        <p:grpSpPr>
          <a:xfrm rot="0">
            <a:off x="1991727" y="2990066"/>
            <a:ext cx="8951454" cy="5106707"/>
            <a:chOff x="0" y="0"/>
            <a:chExt cx="2357584" cy="1344976"/>
          </a:xfrm>
        </p:grpSpPr>
        <p:sp>
          <p:nvSpPr>
            <p:cNvPr name="Freeform 11" id="11"/>
            <p:cNvSpPr/>
            <p:nvPr/>
          </p:nvSpPr>
          <p:spPr>
            <a:xfrm flipH="false" flipV="false" rot="0">
              <a:off x="0" y="0"/>
              <a:ext cx="2357585" cy="1344976"/>
            </a:xfrm>
            <a:custGeom>
              <a:avLst/>
              <a:gdLst/>
              <a:ahLst/>
              <a:cxnLst/>
              <a:rect r="r" b="b" t="t" l="l"/>
              <a:pathLst>
                <a:path h="1344976" w="2357585">
                  <a:moveTo>
                    <a:pt x="44109" y="0"/>
                  </a:moveTo>
                  <a:lnTo>
                    <a:pt x="2313476" y="0"/>
                  </a:lnTo>
                  <a:cubicBezTo>
                    <a:pt x="2337836" y="0"/>
                    <a:pt x="2357585" y="19748"/>
                    <a:pt x="2357585" y="44109"/>
                  </a:cubicBezTo>
                  <a:lnTo>
                    <a:pt x="2357585" y="1300868"/>
                  </a:lnTo>
                  <a:cubicBezTo>
                    <a:pt x="2357585" y="1312566"/>
                    <a:pt x="2352937" y="1323785"/>
                    <a:pt x="2344665" y="1332057"/>
                  </a:cubicBezTo>
                  <a:cubicBezTo>
                    <a:pt x="2336393" y="1340329"/>
                    <a:pt x="2325174" y="1344976"/>
                    <a:pt x="2313476" y="1344976"/>
                  </a:cubicBezTo>
                  <a:lnTo>
                    <a:pt x="44109" y="1344976"/>
                  </a:lnTo>
                  <a:cubicBezTo>
                    <a:pt x="19748" y="1344976"/>
                    <a:pt x="0" y="1325228"/>
                    <a:pt x="0" y="1300868"/>
                  </a:cubicBezTo>
                  <a:lnTo>
                    <a:pt x="0" y="44109"/>
                  </a:lnTo>
                  <a:cubicBezTo>
                    <a:pt x="0" y="19748"/>
                    <a:pt x="19748" y="0"/>
                    <a:pt x="44109" y="0"/>
                  </a:cubicBezTo>
                  <a:close/>
                </a:path>
              </a:pathLst>
            </a:custGeom>
            <a:solidFill>
              <a:srgbClr val="FFFFFF">
                <a:alpha val="9804"/>
              </a:srgbClr>
            </a:solidFill>
          </p:spPr>
        </p:sp>
        <p:sp>
          <p:nvSpPr>
            <p:cNvPr name="TextBox 12" id="12"/>
            <p:cNvSpPr txBox="true"/>
            <p:nvPr/>
          </p:nvSpPr>
          <p:spPr>
            <a:xfrm>
              <a:off x="0" y="-38100"/>
              <a:ext cx="2357584" cy="1383076"/>
            </a:xfrm>
            <a:prstGeom prst="rect">
              <a:avLst/>
            </a:prstGeom>
          </p:spPr>
          <p:txBody>
            <a:bodyPr anchor="ctr" rtlCol="false" tIns="50800" lIns="50800" bIns="50800" rIns="50800"/>
            <a:lstStyle/>
            <a:p>
              <a:pPr algn="ctr">
                <a:lnSpc>
                  <a:spcPts val="2659"/>
                </a:lnSpc>
              </a:pPr>
            </a:p>
          </p:txBody>
        </p:sp>
      </p:grpSp>
      <p:sp>
        <p:nvSpPr>
          <p:cNvPr name="TextBox 13" id="13"/>
          <p:cNvSpPr txBox="true"/>
          <p:nvPr/>
        </p:nvSpPr>
        <p:spPr>
          <a:xfrm rot="0">
            <a:off x="1032035" y="506155"/>
            <a:ext cx="1619009" cy="207701"/>
          </a:xfrm>
          <a:prstGeom prst="rect">
            <a:avLst/>
          </a:prstGeom>
        </p:spPr>
        <p:txBody>
          <a:bodyPr anchor="t" rtlCol="false" tIns="0" lIns="0" bIns="0" rIns="0">
            <a:spAutoFit/>
          </a:bodyPr>
          <a:lstStyle/>
          <a:p>
            <a:pPr>
              <a:lnSpc>
                <a:spcPts val="1681"/>
              </a:lnSpc>
              <a:spcBef>
                <a:spcPct val="0"/>
              </a:spcBef>
            </a:pPr>
            <a:r>
              <a:rPr lang="en-US" sz="1201">
                <a:solidFill>
                  <a:srgbClr val="FFFFFF"/>
                </a:solidFill>
                <a:latin typeface="Poppins"/>
              </a:rPr>
              <a:t>Rimberio Co</a:t>
            </a:r>
          </a:p>
        </p:txBody>
      </p:sp>
      <p:sp>
        <p:nvSpPr>
          <p:cNvPr name="TextBox 14" id="14"/>
          <p:cNvSpPr txBox="true"/>
          <p:nvPr/>
        </p:nvSpPr>
        <p:spPr>
          <a:xfrm rot="0">
            <a:off x="2585136" y="3940052"/>
            <a:ext cx="7764635" cy="2749163"/>
          </a:xfrm>
          <a:prstGeom prst="rect">
            <a:avLst/>
          </a:prstGeom>
        </p:spPr>
        <p:txBody>
          <a:bodyPr anchor="t" rtlCol="false" tIns="0" lIns="0" bIns="0" rIns="0">
            <a:spAutoFit/>
          </a:bodyPr>
          <a:lstStyle/>
          <a:p>
            <a:pPr algn="just">
              <a:lnSpc>
                <a:spcPts val="3675"/>
              </a:lnSpc>
              <a:spcBef>
                <a:spcPct val="0"/>
              </a:spcBef>
            </a:pPr>
            <a:r>
              <a:rPr lang="en-US" sz="2625">
                <a:solidFill>
                  <a:srgbClr val="FFFFFF"/>
                </a:solidFill>
                <a:latin typeface="Poppins"/>
              </a:rPr>
              <a:t>This paper aims to review the application of AR and VR in electrical engineering higher education from an academic and industrial perspective. It does this by searching scientific databases and applications implemented in the Google Play Store.</a:t>
            </a:r>
          </a:p>
        </p:txBody>
      </p:sp>
      <p:sp>
        <p:nvSpPr>
          <p:cNvPr name="TextBox 15" id="15"/>
          <p:cNvSpPr txBox="true"/>
          <p:nvPr/>
        </p:nvSpPr>
        <p:spPr>
          <a:xfrm rot="0">
            <a:off x="554273" y="1592098"/>
            <a:ext cx="8385354" cy="800100"/>
          </a:xfrm>
          <a:prstGeom prst="rect">
            <a:avLst/>
          </a:prstGeom>
        </p:spPr>
        <p:txBody>
          <a:bodyPr anchor="t" rtlCol="false" tIns="0" lIns="0" bIns="0" rIns="0">
            <a:spAutoFit/>
          </a:bodyPr>
          <a:lstStyle/>
          <a:p>
            <a:pPr algn="ctr">
              <a:lnSpc>
                <a:spcPts val="6299"/>
              </a:lnSpc>
              <a:spcBef>
                <a:spcPct val="0"/>
              </a:spcBef>
            </a:pPr>
            <a:r>
              <a:rPr lang="en-US" sz="4499">
                <a:solidFill>
                  <a:srgbClr val="16FDFD"/>
                </a:solidFill>
                <a:latin typeface="Poppins Ultra-Bold"/>
              </a:rPr>
              <a:t>AIMS</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1243B"/>
        </a:solidFill>
      </p:bgPr>
    </p:bg>
    <p:spTree>
      <p:nvGrpSpPr>
        <p:cNvPr id="1" name=""/>
        <p:cNvGrpSpPr/>
        <p:nvPr/>
      </p:nvGrpSpPr>
      <p:grpSpPr>
        <a:xfrm>
          <a:off x="0" y="0"/>
          <a:ext cx="0" cy="0"/>
          <a:chOff x="0" y="0"/>
          <a:chExt cx="0" cy="0"/>
        </a:xfrm>
      </p:grpSpPr>
      <p:sp>
        <p:nvSpPr>
          <p:cNvPr name="Freeform 2" id="2"/>
          <p:cNvSpPr/>
          <p:nvPr/>
        </p:nvSpPr>
        <p:spPr>
          <a:xfrm flipH="false" flipV="false" rot="0">
            <a:off x="554273" y="430163"/>
            <a:ext cx="358447" cy="369187"/>
          </a:xfrm>
          <a:custGeom>
            <a:avLst/>
            <a:gdLst/>
            <a:ahLst/>
            <a:cxnLst/>
            <a:rect r="r" b="b" t="t" l="l"/>
            <a:pathLst>
              <a:path h="369187" w="358447">
                <a:moveTo>
                  <a:pt x="0" y="0"/>
                </a:moveTo>
                <a:lnTo>
                  <a:pt x="358446" y="0"/>
                </a:lnTo>
                <a:lnTo>
                  <a:pt x="358446" y="369187"/>
                </a:lnTo>
                <a:lnTo>
                  <a:pt x="0" y="36918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7719743" y="8360553"/>
            <a:ext cx="112185" cy="897747"/>
            <a:chOff x="0" y="0"/>
            <a:chExt cx="29547" cy="236444"/>
          </a:xfrm>
        </p:grpSpPr>
        <p:sp>
          <p:nvSpPr>
            <p:cNvPr name="Freeform 4" id="4"/>
            <p:cNvSpPr/>
            <p:nvPr/>
          </p:nvSpPr>
          <p:spPr>
            <a:xfrm flipH="false" flipV="false" rot="0">
              <a:off x="0" y="0"/>
              <a:ext cx="29547" cy="236444"/>
            </a:xfrm>
            <a:custGeom>
              <a:avLst/>
              <a:gdLst/>
              <a:ahLst/>
              <a:cxnLst/>
              <a:rect r="r" b="b" t="t" l="l"/>
              <a:pathLst>
                <a:path h="236444" w="29547">
                  <a:moveTo>
                    <a:pt x="14773" y="0"/>
                  </a:moveTo>
                  <a:lnTo>
                    <a:pt x="14773" y="0"/>
                  </a:lnTo>
                  <a:cubicBezTo>
                    <a:pt x="18691" y="0"/>
                    <a:pt x="22449" y="1556"/>
                    <a:pt x="25220" y="4327"/>
                  </a:cubicBezTo>
                  <a:cubicBezTo>
                    <a:pt x="27990" y="7098"/>
                    <a:pt x="29547" y="10855"/>
                    <a:pt x="29547" y="14773"/>
                  </a:cubicBezTo>
                  <a:lnTo>
                    <a:pt x="29547" y="221670"/>
                  </a:lnTo>
                  <a:cubicBezTo>
                    <a:pt x="29547" y="229830"/>
                    <a:pt x="22932" y="236444"/>
                    <a:pt x="14773" y="236444"/>
                  </a:cubicBezTo>
                  <a:lnTo>
                    <a:pt x="14773" y="236444"/>
                  </a:lnTo>
                  <a:cubicBezTo>
                    <a:pt x="6614" y="236444"/>
                    <a:pt x="0" y="229830"/>
                    <a:pt x="0" y="221670"/>
                  </a:cubicBezTo>
                  <a:lnTo>
                    <a:pt x="0" y="14773"/>
                  </a:lnTo>
                  <a:cubicBezTo>
                    <a:pt x="0" y="6614"/>
                    <a:pt x="6614" y="0"/>
                    <a:pt x="14773" y="0"/>
                  </a:cubicBezTo>
                  <a:close/>
                </a:path>
              </a:pathLst>
            </a:custGeom>
            <a:solidFill>
              <a:srgbClr val="16FDFD"/>
            </a:solidFill>
          </p:spPr>
        </p:sp>
        <p:sp>
          <p:nvSpPr>
            <p:cNvPr name="TextBox 5" id="5"/>
            <p:cNvSpPr txBox="true"/>
            <p:nvPr/>
          </p:nvSpPr>
          <p:spPr>
            <a:xfrm>
              <a:off x="0" y="-57150"/>
              <a:ext cx="29547" cy="293594"/>
            </a:xfrm>
            <a:prstGeom prst="rect">
              <a:avLst/>
            </a:prstGeom>
          </p:spPr>
          <p:txBody>
            <a:bodyPr anchor="ctr" rtlCol="false" tIns="50800" lIns="50800" bIns="50800" rIns="50800"/>
            <a:lstStyle/>
            <a:p>
              <a:pPr algn="ctr">
                <a:lnSpc>
                  <a:spcPts val="2898"/>
                </a:lnSpc>
              </a:pPr>
            </a:p>
          </p:txBody>
        </p:sp>
      </p:grpSp>
      <p:grpSp>
        <p:nvGrpSpPr>
          <p:cNvPr name="Group 6" id="6"/>
          <p:cNvGrpSpPr/>
          <p:nvPr/>
        </p:nvGrpSpPr>
        <p:grpSpPr>
          <a:xfrm rot="0">
            <a:off x="17719743" y="7337897"/>
            <a:ext cx="112185" cy="897747"/>
            <a:chOff x="0" y="0"/>
            <a:chExt cx="29547" cy="236444"/>
          </a:xfrm>
        </p:grpSpPr>
        <p:sp>
          <p:nvSpPr>
            <p:cNvPr name="Freeform 7" id="7"/>
            <p:cNvSpPr/>
            <p:nvPr/>
          </p:nvSpPr>
          <p:spPr>
            <a:xfrm flipH="false" flipV="false" rot="0">
              <a:off x="0" y="0"/>
              <a:ext cx="29547" cy="236444"/>
            </a:xfrm>
            <a:custGeom>
              <a:avLst/>
              <a:gdLst/>
              <a:ahLst/>
              <a:cxnLst/>
              <a:rect r="r" b="b" t="t" l="l"/>
              <a:pathLst>
                <a:path h="236444" w="29547">
                  <a:moveTo>
                    <a:pt x="14773" y="0"/>
                  </a:moveTo>
                  <a:lnTo>
                    <a:pt x="14773" y="0"/>
                  </a:lnTo>
                  <a:cubicBezTo>
                    <a:pt x="18691" y="0"/>
                    <a:pt x="22449" y="1556"/>
                    <a:pt x="25220" y="4327"/>
                  </a:cubicBezTo>
                  <a:cubicBezTo>
                    <a:pt x="27990" y="7098"/>
                    <a:pt x="29547" y="10855"/>
                    <a:pt x="29547" y="14773"/>
                  </a:cubicBezTo>
                  <a:lnTo>
                    <a:pt x="29547" y="221670"/>
                  </a:lnTo>
                  <a:cubicBezTo>
                    <a:pt x="29547" y="229830"/>
                    <a:pt x="22932" y="236444"/>
                    <a:pt x="14773" y="236444"/>
                  </a:cubicBezTo>
                  <a:lnTo>
                    <a:pt x="14773" y="236444"/>
                  </a:lnTo>
                  <a:cubicBezTo>
                    <a:pt x="6614" y="236444"/>
                    <a:pt x="0" y="229830"/>
                    <a:pt x="0" y="221670"/>
                  </a:cubicBezTo>
                  <a:lnTo>
                    <a:pt x="0" y="14773"/>
                  </a:lnTo>
                  <a:cubicBezTo>
                    <a:pt x="0" y="6614"/>
                    <a:pt x="6614" y="0"/>
                    <a:pt x="14773" y="0"/>
                  </a:cubicBezTo>
                  <a:close/>
                </a:path>
              </a:pathLst>
            </a:custGeom>
            <a:solidFill>
              <a:srgbClr val="FFFFFF">
                <a:alpha val="19608"/>
              </a:srgbClr>
            </a:solidFill>
          </p:spPr>
        </p:sp>
        <p:sp>
          <p:nvSpPr>
            <p:cNvPr name="TextBox 8" id="8"/>
            <p:cNvSpPr txBox="true"/>
            <p:nvPr/>
          </p:nvSpPr>
          <p:spPr>
            <a:xfrm>
              <a:off x="0" y="-57150"/>
              <a:ext cx="29547" cy="293594"/>
            </a:xfrm>
            <a:prstGeom prst="rect">
              <a:avLst/>
            </a:prstGeom>
          </p:spPr>
          <p:txBody>
            <a:bodyPr anchor="ctr" rtlCol="false" tIns="50800" lIns="50800" bIns="50800" rIns="50800"/>
            <a:lstStyle/>
            <a:p>
              <a:pPr algn="ctr">
                <a:lnSpc>
                  <a:spcPts val="2898"/>
                </a:lnSpc>
              </a:pPr>
            </a:p>
          </p:txBody>
        </p:sp>
      </p:grpSp>
      <p:grpSp>
        <p:nvGrpSpPr>
          <p:cNvPr name="Group 9" id="9"/>
          <p:cNvGrpSpPr/>
          <p:nvPr/>
        </p:nvGrpSpPr>
        <p:grpSpPr>
          <a:xfrm rot="0">
            <a:off x="-634846" y="1802544"/>
            <a:ext cx="4327206" cy="6681912"/>
            <a:chOff x="0" y="0"/>
            <a:chExt cx="4112260" cy="6350000"/>
          </a:xfrm>
        </p:grpSpPr>
        <p:sp>
          <p:nvSpPr>
            <p:cNvPr name="Freeform 10" id="10"/>
            <p:cNvSpPr/>
            <p:nvPr/>
          </p:nvSpPr>
          <p:spPr>
            <a:xfrm flipH="false" flipV="false" rot="0">
              <a:off x="0" y="0"/>
              <a:ext cx="4112260" cy="6350000"/>
            </a:xfrm>
            <a:custGeom>
              <a:avLst/>
              <a:gdLst/>
              <a:ahLst/>
              <a:cxnLst/>
              <a:rect r="r" b="b" t="t" l="l"/>
              <a:pathLst>
                <a:path h="6350000" w="4112260">
                  <a:moveTo>
                    <a:pt x="4112260" y="623570"/>
                  </a:moveTo>
                  <a:lnTo>
                    <a:pt x="4112260" y="2641600"/>
                  </a:lnTo>
                  <a:cubicBezTo>
                    <a:pt x="4112260" y="2821940"/>
                    <a:pt x="4033520" y="2993390"/>
                    <a:pt x="3897630" y="3112770"/>
                  </a:cubicBezTo>
                  <a:cubicBezTo>
                    <a:pt x="3761740" y="3230880"/>
                    <a:pt x="3683000" y="3402330"/>
                    <a:pt x="3683000" y="3583940"/>
                  </a:cubicBezTo>
                  <a:lnTo>
                    <a:pt x="3683000" y="5726430"/>
                  </a:lnTo>
                  <a:cubicBezTo>
                    <a:pt x="3683000" y="6070600"/>
                    <a:pt x="3403600" y="6350000"/>
                    <a:pt x="3059430" y="6350000"/>
                  </a:cubicBezTo>
                  <a:lnTo>
                    <a:pt x="623570" y="6350000"/>
                  </a:lnTo>
                  <a:cubicBezTo>
                    <a:pt x="279400" y="6350000"/>
                    <a:pt x="0" y="6070600"/>
                    <a:pt x="0" y="5726430"/>
                  </a:cubicBezTo>
                  <a:lnTo>
                    <a:pt x="0" y="623570"/>
                  </a:lnTo>
                  <a:cubicBezTo>
                    <a:pt x="0" y="279400"/>
                    <a:pt x="279400" y="0"/>
                    <a:pt x="623570" y="0"/>
                  </a:cubicBezTo>
                  <a:lnTo>
                    <a:pt x="3489960" y="0"/>
                  </a:lnTo>
                  <a:cubicBezTo>
                    <a:pt x="3834130" y="0"/>
                    <a:pt x="4112260" y="279400"/>
                    <a:pt x="4112260" y="623570"/>
                  </a:cubicBezTo>
                  <a:close/>
                </a:path>
              </a:pathLst>
            </a:custGeom>
            <a:blipFill>
              <a:blip r:embed="rId4"/>
              <a:stretch>
                <a:fillRect l="-102192" t="0" r="-29576" b="0"/>
              </a:stretch>
            </a:blipFill>
          </p:spPr>
        </p:sp>
      </p:grpSp>
      <p:sp>
        <p:nvSpPr>
          <p:cNvPr name="TextBox 11" id="11"/>
          <p:cNvSpPr txBox="true"/>
          <p:nvPr/>
        </p:nvSpPr>
        <p:spPr>
          <a:xfrm rot="0">
            <a:off x="1032035" y="506155"/>
            <a:ext cx="1619009" cy="207701"/>
          </a:xfrm>
          <a:prstGeom prst="rect">
            <a:avLst/>
          </a:prstGeom>
        </p:spPr>
        <p:txBody>
          <a:bodyPr anchor="t" rtlCol="false" tIns="0" lIns="0" bIns="0" rIns="0">
            <a:spAutoFit/>
          </a:bodyPr>
          <a:lstStyle/>
          <a:p>
            <a:pPr>
              <a:lnSpc>
                <a:spcPts val="1681"/>
              </a:lnSpc>
              <a:spcBef>
                <a:spcPct val="0"/>
              </a:spcBef>
            </a:pPr>
            <a:r>
              <a:rPr lang="en-US" sz="1201">
                <a:solidFill>
                  <a:srgbClr val="FFFFFF"/>
                </a:solidFill>
                <a:latin typeface="Poppins"/>
              </a:rPr>
              <a:t>Rimberio Co</a:t>
            </a:r>
          </a:p>
        </p:txBody>
      </p:sp>
      <p:grpSp>
        <p:nvGrpSpPr>
          <p:cNvPr name="Group 12" id="12"/>
          <p:cNvGrpSpPr/>
          <p:nvPr/>
        </p:nvGrpSpPr>
        <p:grpSpPr>
          <a:xfrm rot="0">
            <a:off x="4006483" y="1802544"/>
            <a:ext cx="4327206" cy="6681912"/>
            <a:chOff x="0" y="0"/>
            <a:chExt cx="4112260" cy="6350000"/>
          </a:xfrm>
        </p:grpSpPr>
        <p:sp>
          <p:nvSpPr>
            <p:cNvPr name="Freeform 13" id="13"/>
            <p:cNvSpPr/>
            <p:nvPr/>
          </p:nvSpPr>
          <p:spPr>
            <a:xfrm flipH="true" flipV="false" rot="0">
              <a:off x="0" y="0"/>
              <a:ext cx="4112260" cy="6350000"/>
            </a:xfrm>
            <a:custGeom>
              <a:avLst/>
              <a:gdLst/>
              <a:ahLst/>
              <a:cxnLst/>
              <a:rect r="r" b="b" t="t" l="l"/>
              <a:pathLst>
                <a:path h="6350000" w="4112260">
                  <a:moveTo>
                    <a:pt x="0" y="623570"/>
                  </a:moveTo>
                  <a:lnTo>
                    <a:pt x="0" y="2641600"/>
                  </a:lnTo>
                  <a:cubicBezTo>
                    <a:pt x="0" y="2821940"/>
                    <a:pt x="78740" y="2993390"/>
                    <a:pt x="214630" y="3112770"/>
                  </a:cubicBezTo>
                  <a:cubicBezTo>
                    <a:pt x="350520" y="3230880"/>
                    <a:pt x="429260" y="3402330"/>
                    <a:pt x="429260" y="3583940"/>
                  </a:cubicBezTo>
                  <a:lnTo>
                    <a:pt x="429260" y="5726430"/>
                  </a:lnTo>
                  <a:cubicBezTo>
                    <a:pt x="429260" y="6070600"/>
                    <a:pt x="708660" y="6350000"/>
                    <a:pt x="1052830" y="6350000"/>
                  </a:cubicBezTo>
                  <a:lnTo>
                    <a:pt x="3488690" y="6350000"/>
                  </a:lnTo>
                  <a:cubicBezTo>
                    <a:pt x="3832860" y="6350000"/>
                    <a:pt x="4112260" y="6070600"/>
                    <a:pt x="4112260" y="5726430"/>
                  </a:cubicBezTo>
                  <a:lnTo>
                    <a:pt x="4112260" y="623570"/>
                  </a:lnTo>
                  <a:cubicBezTo>
                    <a:pt x="4112260" y="279400"/>
                    <a:pt x="3832860" y="0"/>
                    <a:pt x="3488690" y="0"/>
                  </a:cubicBezTo>
                  <a:lnTo>
                    <a:pt x="622300" y="0"/>
                  </a:lnTo>
                  <a:cubicBezTo>
                    <a:pt x="278130" y="0"/>
                    <a:pt x="0" y="279400"/>
                    <a:pt x="0" y="623570"/>
                  </a:cubicBezTo>
                  <a:close/>
                </a:path>
              </a:pathLst>
            </a:custGeom>
            <a:blipFill>
              <a:blip r:embed="rId5"/>
              <a:stretch>
                <a:fillRect l="-112134" t="0" r="-19635" b="0"/>
              </a:stretch>
            </a:blipFill>
          </p:spPr>
        </p:sp>
      </p:grpSp>
      <p:sp>
        <p:nvSpPr>
          <p:cNvPr name="TextBox 14" id="14"/>
          <p:cNvSpPr txBox="true"/>
          <p:nvPr/>
        </p:nvSpPr>
        <p:spPr>
          <a:xfrm rot="0">
            <a:off x="10018255" y="1777709"/>
            <a:ext cx="4109249" cy="800100"/>
          </a:xfrm>
          <a:prstGeom prst="rect">
            <a:avLst/>
          </a:prstGeom>
        </p:spPr>
        <p:txBody>
          <a:bodyPr anchor="t" rtlCol="false" tIns="0" lIns="0" bIns="0" rIns="0">
            <a:spAutoFit/>
          </a:bodyPr>
          <a:lstStyle/>
          <a:p>
            <a:pPr>
              <a:lnSpc>
                <a:spcPts val="6299"/>
              </a:lnSpc>
              <a:spcBef>
                <a:spcPct val="0"/>
              </a:spcBef>
            </a:pPr>
            <a:r>
              <a:rPr lang="en-US" sz="4499">
                <a:solidFill>
                  <a:srgbClr val="16FDFD"/>
                </a:solidFill>
                <a:latin typeface="Poppins Ultra-Bold"/>
              </a:rPr>
              <a:t>Methods</a:t>
            </a:r>
          </a:p>
        </p:txBody>
      </p:sp>
      <p:sp>
        <p:nvSpPr>
          <p:cNvPr name="TextBox 15" id="15"/>
          <p:cNvSpPr txBox="true"/>
          <p:nvPr/>
        </p:nvSpPr>
        <p:spPr>
          <a:xfrm rot="0">
            <a:off x="9581127" y="3707310"/>
            <a:ext cx="7089539" cy="3481705"/>
          </a:xfrm>
          <a:prstGeom prst="rect">
            <a:avLst/>
          </a:prstGeom>
        </p:spPr>
        <p:txBody>
          <a:bodyPr anchor="t" rtlCol="false" tIns="0" lIns="0" bIns="0" rIns="0">
            <a:spAutoFit/>
          </a:bodyPr>
          <a:lstStyle/>
          <a:p>
            <a:pPr algn="just" marL="604519" indent="-302260" lvl="1">
              <a:lnSpc>
                <a:spcPts val="3919"/>
              </a:lnSpc>
              <a:buFont typeface="Arial"/>
              <a:buChar char="•"/>
            </a:pPr>
            <a:r>
              <a:rPr lang="en-US" sz="2799">
                <a:solidFill>
                  <a:srgbClr val="FFFFFF"/>
                </a:solidFill>
                <a:latin typeface="Poppins"/>
              </a:rPr>
              <a:t>Discusses the flow of techniques handled using AR and VR</a:t>
            </a:r>
          </a:p>
          <a:p>
            <a:pPr algn="just" marL="604519" indent="-302260" lvl="1">
              <a:lnSpc>
                <a:spcPts val="3919"/>
              </a:lnSpc>
              <a:buFont typeface="Arial"/>
              <a:buChar char="•"/>
            </a:pPr>
            <a:r>
              <a:rPr lang="en-US" sz="2799">
                <a:solidFill>
                  <a:srgbClr val="FFFFFF"/>
                </a:solidFill>
                <a:latin typeface="Poppins"/>
              </a:rPr>
              <a:t>Hardware and software used</a:t>
            </a:r>
          </a:p>
          <a:p>
            <a:pPr algn="just" marL="604519" indent="-302260" lvl="1">
              <a:lnSpc>
                <a:spcPts val="3919"/>
              </a:lnSpc>
              <a:buFont typeface="Arial"/>
              <a:buChar char="•"/>
            </a:pPr>
            <a:r>
              <a:rPr lang="en-US" sz="2799">
                <a:solidFill>
                  <a:srgbClr val="FFFFFF"/>
                </a:solidFill>
                <a:latin typeface="Poppins"/>
              </a:rPr>
              <a:t>AR and VR applications are evaluated</a:t>
            </a:r>
          </a:p>
          <a:p>
            <a:pPr algn="just" marL="604519" indent="-302260" lvl="1">
              <a:lnSpc>
                <a:spcPts val="3919"/>
              </a:lnSpc>
              <a:buFont typeface="Arial"/>
              <a:buChar char="•"/>
            </a:pPr>
            <a:r>
              <a:rPr lang="en-US" sz="2799">
                <a:solidFill>
                  <a:srgbClr val="FFFFFF"/>
                </a:solidFill>
                <a:latin typeface="Poppins"/>
              </a:rPr>
              <a:t>Advantages</a:t>
            </a:r>
            <a:r>
              <a:rPr lang="en-US" sz="2799">
                <a:solidFill>
                  <a:srgbClr val="FFFFFF"/>
                </a:solidFill>
                <a:latin typeface="Poppins"/>
              </a:rPr>
              <a:t> and disadvantages of using AR and VR applications</a:t>
            </a:r>
          </a:p>
        </p:txBody>
      </p:sp>
      <p:sp>
        <p:nvSpPr>
          <p:cNvPr name="TextBox 16" id="16"/>
          <p:cNvSpPr txBox="true"/>
          <p:nvPr/>
        </p:nvSpPr>
        <p:spPr>
          <a:xfrm rot="0">
            <a:off x="9144000" y="1980266"/>
            <a:ext cx="874255" cy="442611"/>
          </a:xfrm>
          <a:prstGeom prst="rect">
            <a:avLst/>
          </a:prstGeom>
        </p:spPr>
        <p:txBody>
          <a:bodyPr anchor="t" rtlCol="false" tIns="0" lIns="0" bIns="0" rIns="0">
            <a:spAutoFit/>
          </a:bodyPr>
          <a:lstStyle/>
          <a:p>
            <a:pPr algn="ctr">
              <a:lnSpc>
                <a:spcPts val="3429"/>
              </a:lnSpc>
              <a:spcBef>
                <a:spcPct val="0"/>
              </a:spcBef>
            </a:pPr>
            <a:r>
              <a:rPr lang="en-US" sz="2449">
                <a:solidFill>
                  <a:srgbClr val="01243B"/>
                </a:solidFill>
                <a:latin typeface="Poppins Bold"/>
              </a:rPr>
              <a:t>01</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1243B"/>
        </a:solidFill>
      </p:bgPr>
    </p:bg>
    <p:spTree>
      <p:nvGrpSpPr>
        <p:cNvPr id="1" name=""/>
        <p:cNvGrpSpPr/>
        <p:nvPr/>
      </p:nvGrpSpPr>
      <p:grpSpPr>
        <a:xfrm>
          <a:off x="0" y="0"/>
          <a:ext cx="0" cy="0"/>
          <a:chOff x="0" y="0"/>
          <a:chExt cx="0" cy="0"/>
        </a:xfrm>
      </p:grpSpPr>
      <p:sp>
        <p:nvSpPr>
          <p:cNvPr name="Freeform 2" id="2"/>
          <p:cNvSpPr/>
          <p:nvPr/>
        </p:nvSpPr>
        <p:spPr>
          <a:xfrm flipH="false" flipV="false" rot="0">
            <a:off x="554273" y="430163"/>
            <a:ext cx="358447" cy="369187"/>
          </a:xfrm>
          <a:custGeom>
            <a:avLst/>
            <a:gdLst/>
            <a:ahLst/>
            <a:cxnLst/>
            <a:rect r="r" b="b" t="t" l="l"/>
            <a:pathLst>
              <a:path h="369187" w="358447">
                <a:moveTo>
                  <a:pt x="0" y="0"/>
                </a:moveTo>
                <a:lnTo>
                  <a:pt x="358446" y="0"/>
                </a:lnTo>
                <a:lnTo>
                  <a:pt x="358446" y="369187"/>
                </a:lnTo>
                <a:lnTo>
                  <a:pt x="0" y="36918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7719743" y="8360553"/>
            <a:ext cx="112185" cy="897747"/>
            <a:chOff x="0" y="0"/>
            <a:chExt cx="29547" cy="236444"/>
          </a:xfrm>
        </p:grpSpPr>
        <p:sp>
          <p:nvSpPr>
            <p:cNvPr name="Freeform 4" id="4"/>
            <p:cNvSpPr/>
            <p:nvPr/>
          </p:nvSpPr>
          <p:spPr>
            <a:xfrm flipH="false" flipV="false" rot="0">
              <a:off x="0" y="0"/>
              <a:ext cx="29547" cy="236444"/>
            </a:xfrm>
            <a:custGeom>
              <a:avLst/>
              <a:gdLst/>
              <a:ahLst/>
              <a:cxnLst/>
              <a:rect r="r" b="b" t="t" l="l"/>
              <a:pathLst>
                <a:path h="236444" w="29547">
                  <a:moveTo>
                    <a:pt x="14773" y="0"/>
                  </a:moveTo>
                  <a:lnTo>
                    <a:pt x="14773" y="0"/>
                  </a:lnTo>
                  <a:cubicBezTo>
                    <a:pt x="18691" y="0"/>
                    <a:pt x="22449" y="1556"/>
                    <a:pt x="25220" y="4327"/>
                  </a:cubicBezTo>
                  <a:cubicBezTo>
                    <a:pt x="27990" y="7098"/>
                    <a:pt x="29547" y="10855"/>
                    <a:pt x="29547" y="14773"/>
                  </a:cubicBezTo>
                  <a:lnTo>
                    <a:pt x="29547" y="221670"/>
                  </a:lnTo>
                  <a:cubicBezTo>
                    <a:pt x="29547" y="229830"/>
                    <a:pt x="22932" y="236444"/>
                    <a:pt x="14773" y="236444"/>
                  </a:cubicBezTo>
                  <a:lnTo>
                    <a:pt x="14773" y="236444"/>
                  </a:lnTo>
                  <a:cubicBezTo>
                    <a:pt x="6614" y="236444"/>
                    <a:pt x="0" y="229830"/>
                    <a:pt x="0" y="221670"/>
                  </a:cubicBezTo>
                  <a:lnTo>
                    <a:pt x="0" y="14773"/>
                  </a:lnTo>
                  <a:cubicBezTo>
                    <a:pt x="0" y="6614"/>
                    <a:pt x="6614" y="0"/>
                    <a:pt x="14773" y="0"/>
                  </a:cubicBezTo>
                  <a:close/>
                </a:path>
              </a:pathLst>
            </a:custGeom>
            <a:solidFill>
              <a:srgbClr val="16FDFD"/>
            </a:solidFill>
          </p:spPr>
        </p:sp>
        <p:sp>
          <p:nvSpPr>
            <p:cNvPr name="TextBox 5" id="5"/>
            <p:cNvSpPr txBox="true"/>
            <p:nvPr/>
          </p:nvSpPr>
          <p:spPr>
            <a:xfrm>
              <a:off x="0" y="-57150"/>
              <a:ext cx="29547" cy="293594"/>
            </a:xfrm>
            <a:prstGeom prst="rect">
              <a:avLst/>
            </a:prstGeom>
          </p:spPr>
          <p:txBody>
            <a:bodyPr anchor="ctr" rtlCol="false" tIns="50800" lIns="50800" bIns="50800" rIns="50800"/>
            <a:lstStyle/>
            <a:p>
              <a:pPr algn="ctr">
                <a:lnSpc>
                  <a:spcPts val="2898"/>
                </a:lnSpc>
              </a:pPr>
            </a:p>
          </p:txBody>
        </p:sp>
      </p:grpSp>
      <p:grpSp>
        <p:nvGrpSpPr>
          <p:cNvPr name="Group 6" id="6"/>
          <p:cNvGrpSpPr/>
          <p:nvPr/>
        </p:nvGrpSpPr>
        <p:grpSpPr>
          <a:xfrm rot="0">
            <a:off x="17719743" y="7337897"/>
            <a:ext cx="112185" cy="897747"/>
            <a:chOff x="0" y="0"/>
            <a:chExt cx="29547" cy="236444"/>
          </a:xfrm>
        </p:grpSpPr>
        <p:sp>
          <p:nvSpPr>
            <p:cNvPr name="Freeform 7" id="7"/>
            <p:cNvSpPr/>
            <p:nvPr/>
          </p:nvSpPr>
          <p:spPr>
            <a:xfrm flipH="false" flipV="false" rot="0">
              <a:off x="0" y="0"/>
              <a:ext cx="29547" cy="236444"/>
            </a:xfrm>
            <a:custGeom>
              <a:avLst/>
              <a:gdLst/>
              <a:ahLst/>
              <a:cxnLst/>
              <a:rect r="r" b="b" t="t" l="l"/>
              <a:pathLst>
                <a:path h="236444" w="29547">
                  <a:moveTo>
                    <a:pt x="14773" y="0"/>
                  </a:moveTo>
                  <a:lnTo>
                    <a:pt x="14773" y="0"/>
                  </a:lnTo>
                  <a:cubicBezTo>
                    <a:pt x="18691" y="0"/>
                    <a:pt x="22449" y="1556"/>
                    <a:pt x="25220" y="4327"/>
                  </a:cubicBezTo>
                  <a:cubicBezTo>
                    <a:pt x="27990" y="7098"/>
                    <a:pt x="29547" y="10855"/>
                    <a:pt x="29547" y="14773"/>
                  </a:cubicBezTo>
                  <a:lnTo>
                    <a:pt x="29547" y="221670"/>
                  </a:lnTo>
                  <a:cubicBezTo>
                    <a:pt x="29547" y="229830"/>
                    <a:pt x="22932" y="236444"/>
                    <a:pt x="14773" y="236444"/>
                  </a:cubicBezTo>
                  <a:lnTo>
                    <a:pt x="14773" y="236444"/>
                  </a:lnTo>
                  <a:cubicBezTo>
                    <a:pt x="6614" y="236444"/>
                    <a:pt x="0" y="229830"/>
                    <a:pt x="0" y="221670"/>
                  </a:cubicBezTo>
                  <a:lnTo>
                    <a:pt x="0" y="14773"/>
                  </a:lnTo>
                  <a:cubicBezTo>
                    <a:pt x="0" y="6614"/>
                    <a:pt x="6614" y="0"/>
                    <a:pt x="14773" y="0"/>
                  </a:cubicBezTo>
                  <a:close/>
                </a:path>
              </a:pathLst>
            </a:custGeom>
            <a:solidFill>
              <a:srgbClr val="FFFFFF">
                <a:alpha val="19608"/>
              </a:srgbClr>
            </a:solidFill>
          </p:spPr>
        </p:sp>
        <p:sp>
          <p:nvSpPr>
            <p:cNvPr name="TextBox 8" id="8"/>
            <p:cNvSpPr txBox="true"/>
            <p:nvPr/>
          </p:nvSpPr>
          <p:spPr>
            <a:xfrm>
              <a:off x="0" y="-57150"/>
              <a:ext cx="29547" cy="293594"/>
            </a:xfrm>
            <a:prstGeom prst="rect">
              <a:avLst/>
            </a:prstGeom>
          </p:spPr>
          <p:txBody>
            <a:bodyPr anchor="ctr" rtlCol="false" tIns="50800" lIns="50800" bIns="50800" rIns="50800"/>
            <a:lstStyle/>
            <a:p>
              <a:pPr algn="ctr">
                <a:lnSpc>
                  <a:spcPts val="2898"/>
                </a:lnSpc>
              </a:pPr>
            </a:p>
          </p:txBody>
        </p:sp>
      </p:grpSp>
      <p:grpSp>
        <p:nvGrpSpPr>
          <p:cNvPr name="Group 9" id="9"/>
          <p:cNvGrpSpPr/>
          <p:nvPr/>
        </p:nvGrpSpPr>
        <p:grpSpPr>
          <a:xfrm rot="0">
            <a:off x="1239762" y="1252524"/>
            <a:ext cx="15485637" cy="5972381"/>
            <a:chOff x="0" y="0"/>
            <a:chExt cx="4078522" cy="1572973"/>
          </a:xfrm>
        </p:grpSpPr>
        <p:sp>
          <p:nvSpPr>
            <p:cNvPr name="Freeform 10" id="10"/>
            <p:cNvSpPr/>
            <p:nvPr/>
          </p:nvSpPr>
          <p:spPr>
            <a:xfrm flipH="false" flipV="false" rot="0">
              <a:off x="0" y="0"/>
              <a:ext cx="4078522" cy="1572973"/>
            </a:xfrm>
            <a:custGeom>
              <a:avLst/>
              <a:gdLst/>
              <a:ahLst/>
              <a:cxnLst/>
              <a:rect r="r" b="b" t="t" l="l"/>
              <a:pathLst>
                <a:path h="1572973" w="4078522">
                  <a:moveTo>
                    <a:pt x="25497" y="0"/>
                  </a:moveTo>
                  <a:lnTo>
                    <a:pt x="4053025" y="0"/>
                  </a:lnTo>
                  <a:cubicBezTo>
                    <a:pt x="4059787" y="0"/>
                    <a:pt x="4066272" y="2686"/>
                    <a:pt x="4071054" y="7468"/>
                  </a:cubicBezTo>
                  <a:cubicBezTo>
                    <a:pt x="4075835" y="12250"/>
                    <a:pt x="4078522" y="18735"/>
                    <a:pt x="4078522" y="25497"/>
                  </a:cubicBezTo>
                  <a:lnTo>
                    <a:pt x="4078522" y="1547476"/>
                  </a:lnTo>
                  <a:cubicBezTo>
                    <a:pt x="4078522" y="1554238"/>
                    <a:pt x="4075835" y="1560723"/>
                    <a:pt x="4071054" y="1565505"/>
                  </a:cubicBezTo>
                  <a:cubicBezTo>
                    <a:pt x="4066272" y="1570286"/>
                    <a:pt x="4059787" y="1572973"/>
                    <a:pt x="4053025" y="1572973"/>
                  </a:cubicBezTo>
                  <a:lnTo>
                    <a:pt x="25497" y="1572973"/>
                  </a:lnTo>
                  <a:cubicBezTo>
                    <a:pt x="18735" y="1572973"/>
                    <a:pt x="12250" y="1570286"/>
                    <a:pt x="7468" y="1565505"/>
                  </a:cubicBezTo>
                  <a:cubicBezTo>
                    <a:pt x="2686" y="1560723"/>
                    <a:pt x="0" y="1554238"/>
                    <a:pt x="0" y="1547476"/>
                  </a:cubicBezTo>
                  <a:lnTo>
                    <a:pt x="0" y="25497"/>
                  </a:lnTo>
                  <a:cubicBezTo>
                    <a:pt x="0" y="18735"/>
                    <a:pt x="2686" y="12250"/>
                    <a:pt x="7468" y="7468"/>
                  </a:cubicBezTo>
                  <a:cubicBezTo>
                    <a:pt x="12250" y="2686"/>
                    <a:pt x="18735" y="0"/>
                    <a:pt x="25497" y="0"/>
                  </a:cubicBezTo>
                  <a:close/>
                </a:path>
              </a:pathLst>
            </a:custGeom>
            <a:solidFill>
              <a:srgbClr val="FFFFFF">
                <a:alpha val="9804"/>
              </a:srgbClr>
            </a:solidFill>
          </p:spPr>
        </p:sp>
        <p:sp>
          <p:nvSpPr>
            <p:cNvPr name="TextBox 11" id="11"/>
            <p:cNvSpPr txBox="true"/>
            <p:nvPr/>
          </p:nvSpPr>
          <p:spPr>
            <a:xfrm>
              <a:off x="0" y="-38100"/>
              <a:ext cx="4078522" cy="1611073"/>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8713142" y="7508975"/>
            <a:ext cx="861717" cy="88160"/>
            <a:chOff x="0" y="0"/>
            <a:chExt cx="226954" cy="23219"/>
          </a:xfrm>
        </p:grpSpPr>
        <p:sp>
          <p:nvSpPr>
            <p:cNvPr name="Freeform 13" id="13"/>
            <p:cNvSpPr/>
            <p:nvPr/>
          </p:nvSpPr>
          <p:spPr>
            <a:xfrm flipH="false" flipV="false" rot="0">
              <a:off x="0" y="0"/>
              <a:ext cx="226954" cy="23219"/>
            </a:xfrm>
            <a:custGeom>
              <a:avLst/>
              <a:gdLst/>
              <a:ahLst/>
              <a:cxnLst/>
              <a:rect r="r" b="b" t="t" l="l"/>
              <a:pathLst>
                <a:path h="23219" w="226954">
                  <a:moveTo>
                    <a:pt x="11610" y="0"/>
                  </a:moveTo>
                  <a:lnTo>
                    <a:pt x="215345" y="0"/>
                  </a:lnTo>
                  <a:cubicBezTo>
                    <a:pt x="218424" y="0"/>
                    <a:pt x="221377" y="1223"/>
                    <a:pt x="223554" y="3400"/>
                  </a:cubicBezTo>
                  <a:cubicBezTo>
                    <a:pt x="225731" y="5578"/>
                    <a:pt x="226954" y="8531"/>
                    <a:pt x="226954" y="11610"/>
                  </a:cubicBezTo>
                  <a:lnTo>
                    <a:pt x="226954" y="11610"/>
                  </a:lnTo>
                  <a:cubicBezTo>
                    <a:pt x="226954" y="18021"/>
                    <a:pt x="221756" y="23219"/>
                    <a:pt x="215345" y="23219"/>
                  </a:cubicBezTo>
                  <a:lnTo>
                    <a:pt x="11610" y="23219"/>
                  </a:lnTo>
                  <a:cubicBezTo>
                    <a:pt x="8531" y="23219"/>
                    <a:pt x="5578" y="21996"/>
                    <a:pt x="3400" y="19819"/>
                  </a:cubicBezTo>
                  <a:cubicBezTo>
                    <a:pt x="1223" y="17642"/>
                    <a:pt x="0" y="14689"/>
                    <a:pt x="0" y="11610"/>
                  </a:cubicBezTo>
                  <a:lnTo>
                    <a:pt x="0" y="11610"/>
                  </a:lnTo>
                  <a:cubicBezTo>
                    <a:pt x="0" y="8531"/>
                    <a:pt x="1223" y="5578"/>
                    <a:pt x="3400" y="3400"/>
                  </a:cubicBezTo>
                  <a:cubicBezTo>
                    <a:pt x="5578" y="1223"/>
                    <a:pt x="8531" y="0"/>
                    <a:pt x="11610" y="0"/>
                  </a:cubicBezTo>
                  <a:close/>
                </a:path>
              </a:pathLst>
            </a:custGeom>
            <a:solidFill>
              <a:srgbClr val="16FDFD"/>
            </a:solidFill>
          </p:spPr>
        </p:sp>
        <p:sp>
          <p:nvSpPr>
            <p:cNvPr name="TextBox 14" id="14"/>
            <p:cNvSpPr txBox="true"/>
            <p:nvPr/>
          </p:nvSpPr>
          <p:spPr>
            <a:xfrm>
              <a:off x="0" y="-38100"/>
              <a:ext cx="226954" cy="61319"/>
            </a:xfrm>
            <a:prstGeom prst="rect">
              <a:avLst/>
            </a:prstGeom>
          </p:spPr>
          <p:txBody>
            <a:bodyPr anchor="ctr" rtlCol="false" tIns="50800" lIns="50800" bIns="50800" rIns="50800"/>
            <a:lstStyle/>
            <a:p>
              <a:pPr algn="ctr">
                <a:lnSpc>
                  <a:spcPts val="2659"/>
                </a:lnSpc>
              </a:pPr>
            </a:p>
          </p:txBody>
        </p:sp>
      </p:grpSp>
      <p:grpSp>
        <p:nvGrpSpPr>
          <p:cNvPr name="Group 15" id="15"/>
          <p:cNvGrpSpPr/>
          <p:nvPr/>
        </p:nvGrpSpPr>
        <p:grpSpPr>
          <a:xfrm rot="0">
            <a:off x="9639429" y="7508975"/>
            <a:ext cx="341908" cy="88160"/>
            <a:chOff x="0" y="0"/>
            <a:chExt cx="90050" cy="23219"/>
          </a:xfrm>
        </p:grpSpPr>
        <p:sp>
          <p:nvSpPr>
            <p:cNvPr name="Freeform 16" id="16"/>
            <p:cNvSpPr/>
            <p:nvPr/>
          </p:nvSpPr>
          <p:spPr>
            <a:xfrm flipH="false" flipV="false" rot="0">
              <a:off x="0" y="0"/>
              <a:ext cx="90050" cy="23219"/>
            </a:xfrm>
            <a:custGeom>
              <a:avLst/>
              <a:gdLst/>
              <a:ahLst/>
              <a:cxnLst/>
              <a:rect r="r" b="b" t="t" l="l"/>
              <a:pathLst>
                <a:path h="23219" w="90050">
                  <a:moveTo>
                    <a:pt x="11610" y="0"/>
                  </a:moveTo>
                  <a:lnTo>
                    <a:pt x="78440" y="0"/>
                  </a:lnTo>
                  <a:cubicBezTo>
                    <a:pt x="81519" y="0"/>
                    <a:pt x="84472" y="1223"/>
                    <a:pt x="86650" y="3400"/>
                  </a:cubicBezTo>
                  <a:cubicBezTo>
                    <a:pt x="88827" y="5578"/>
                    <a:pt x="90050" y="8531"/>
                    <a:pt x="90050" y="11610"/>
                  </a:cubicBezTo>
                  <a:lnTo>
                    <a:pt x="90050" y="11610"/>
                  </a:lnTo>
                  <a:cubicBezTo>
                    <a:pt x="90050" y="14689"/>
                    <a:pt x="88827" y="17642"/>
                    <a:pt x="86650" y="19819"/>
                  </a:cubicBezTo>
                  <a:cubicBezTo>
                    <a:pt x="84472" y="21996"/>
                    <a:pt x="81519" y="23219"/>
                    <a:pt x="78440" y="23219"/>
                  </a:cubicBezTo>
                  <a:lnTo>
                    <a:pt x="11610" y="23219"/>
                  </a:lnTo>
                  <a:cubicBezTo>
                    <a:pt x="8531" y="23219"/>
                    <a:pt x="5578" y="21996"/>
                    <a:pt x="3400" y="19819"/>
                  </a:cubicBezTo>
                  <a:cubicBezTo>
                    <a:pt x="1223" y="17642"/>
                    <a:pt x="0" y="14689"/>
                    <a:pt x="0" y="11610"/>
                  </a:cubicBezTo>
                  <a:lnTo>
                    <a:pt x="0" y="11610"/>
                  </a:lnTo>
                  <a:cubicBezTo>
                    <a:pt x="0" y="8531"/>
                    <a:pt x="1223" y="5578"/>
                    <a:pt x="3400" y="3400"/>
                  </a:cubicBezTo>
                  <a:cubicBezTo>
                    <a:pt x="5578" y="1223"/>
                    <a:pt x="8531" y="0"/>
                    <a:pt x="11610" y="0"/>
                  </a:cubicBezTo>
                  <a:close/>
                </a:path>
              </a:pathLst>
            </a:custGeom>
            <a:solidFill>
              <a:srgbClr val="16FDFD"/>
            </a:solidFill>
          </p:spPr>
        </p:sp>
        <p:sp>
          <p:nvSpPr>
            <p:cNvPr name="TextBox 17" id="17"/>
            <p:cNvSpPr txBox="true"/>
            <p:nvPr/>
          </p:nvSpPr>
          <p:spPr>
            <a:xfrm>
              <a:off x="0" y="-38100"/>
              <a:ext cx="90050" cy="61319"/>
            </a:xfrm>
            <a:prstGeom prst="rect">
              <a:avLst/>
            </a:prstGeom>
          </p:spPr>
          <p:txBody>
            <a:bodyPr anchor="ctr" rtlCol="false" tIns="50800" lIns="50800" bIns="50800" rIns="50800"/>
            <a:lstStyle/>
            <a:p>
              <a:pPr algn="ctr">
                <a:lnSpc>
                  <a:spcPts val="2659"/>
                </a:lnSpc>
              </a:pPr>
            </a:p>
          </p:txBody>
        </p:sp>
      </p:grpSp>
      <p:grpSp>
        <p:nvGrpSpPr>
          <p:cNvPr name="Group 18" id="18"/>
          <p:cNvGrpSpPr/>
          <p:nvPr/>
        </p:nvGrpSpPr>
        <p:grpSpPr>
          <a:xfrm rot="0">
            <a:off x="8306663" y="7508975"/>
            <a:ext cx="341908" cy="88160"/>
            <a:chOff x="0" y="0"/>
            <a:chExt cx="90050" cy="23219"/>
          </a:xfrm>
        </p:grpSpPr>
        <p:sp>
          <p:nvSpPr>
            <p:cNvPr name="Freeform 19" id="19"/>
            <p:cNvSpPr/>
            <p:nvPr/>
          </p:nvSpPr>
          <p:spPr>
            <a:xfrm flipH="false" flipV="false" rot="0">
              <a:off x="0" y="0"/>
              <a:ext cx="90050" cy="23219"/>
            </a:xfrm>
            <a:custGeom>
              <a:avLst/>
              <a:gdLst/>
              <a:ahLst/>
              <a:cxnLst/>
              <a:rect r="r" b="b" t="t" l="l"/>
              <a:pathLst>
                <a:path h="23219" w="90050">
                  <a:moveTo>
                    <a:pt x="11610" y="0"/>
                  </a:moveTo>
                  <a:lnTo>
                    <a:pt x="78440" y="0"/>
                  </a:lnTo>
                  <a:cubicBezTo>
                    <a:pt x="81519" y="0"/>
                    <a:pt x="84472" y="1223"/>
                    <a:pt x="86650" y="3400"/>
                  </a:cubicBezTo>
                  <a:cubicBezTo>
                    <a:pt x="88827" y="5578"/>
                    <a:pt x="90050" y="8531"/>
                    <a:pt x="90050" y="11610"/>
                  </a:cubicBezTo>
                  <a:lnTo>
                    <a:pt x="90050" y="11610"/>
                  </a:lnTo>
                  <a:cubicBezTo>
                    <a:pt x="90050" y="14689"/>
                    <a:pt x="88827" y="17642"/>
                    <a:pt x="86650" y="19819"/>
                  </a:cubicBezTo>
                  <a:cubicBezTo>
                    <a:pt x="84472" y="21996"/>
                    <a:pt x="81519" y="23219"/>
                    <a:pt x="78440" y="23219"/>
                  </a:cubicBezTo>
                  <a:lnTo>
                    <a:pt x="11610" y="23219"/>
                  </a:lnTo>
                  <a:cubicBezTo>
                    <a:pt x="8531" y="23219"/>
                    <a:pt x="5578" y="21996"/>
                    <a:pt x="3400" y="19819"/>
                  </a:cubicBezTo>
                  <a:cubicBezTo>
                    <a:pt x="1223" y="17642"/>
                    <a:pt x="0" y="14689"/>
                    <a:pt x="0" y="11610"/>
                  </a:cubicBezTo>
                  <a:lnTo>
                    <a:pt x="0" y="11610"/>
                  </a:lnTo>
                  <a:cubicBezTo>
                    <a:pt x="0" y="8531"/>
                    <a:pt x="1223" y="5578"/>
                    <a:pt x="3400" y="3400"/>
                  </a:cubicBezTo>
                  <a:cubicBezTo>
                    <a:pt x="5578" y="1223"/>
                    <a:pt x="8531" y="0"/>
                    <a:pt x="11610" y="0"/>
                  </a:cubicBezTo>
                  <a:close/>
                </a:path>
              </a:pathLst>
            </a:custGeom>
            <a:solidFill>
              <a:srgbClr val="16FDFD"/>
            </a:solidFill>
          </p:spPr>
        </p:sp>
        <p:sp>
          <p:nvSpPr>
            <p:cNvPr name="TextBox 20" id="20"/>
            <p:cNvSpPr txBox="true"/>
            <p:nvPr/>
          </p:nvSpPr>
          <p:spPr>
            <a:xfrm>
              <a:off x="0" y="-38100"/>
              <a:ext cx="90050" cy="61319"/>
            </a:xfrm>
            <a:prstGeom prst="rect">
              <a:avLst/>
            </a:prstGeom>
          </p:spPr>
          <p:txBody>
            <a:bodyPr anchor="ctr" rtlCol="false" tIns="50800" lIns="50800" bIns="50800" rIns="50800"/>
            <a:lstStyle/>
            <a:p>
              <a:pPr algn="ctr">
                <a:lnSpc>
                  <a:spcPts val="2659"/>
                </a:lnSpc>
              </a:pPr>
            </a:p>
          </p:txBody>
        </p:sp>
      </p:grpSp>
      <p:sp>
        <p:nvSpPr>
          <p:cNvPr name="Freeform 21" id="21"/>
          <p:cNvSpPr/>
          <p:nvPr/>
        </p:nvSpPr>
        <p:spPr>
          <a:xfrm flipH="false" flipV="false" rot="0">
            <a:off x="4147652" y="1450836"/>
            <a:ext cx="9992697" cy="5209676"/>
          </a:xfrm>
          <a:custGeom>
            <a:avLst/>
            <a:gdLst/>
            <a:ahLst/>
            <a:cxnLst/>
            <a:rect r="r" b="b" t="t" l="l"/>
            <a:pathLst>
              <a:path h="5209676" w="9992697">
                <a:moveTo>
                  <a:pt x="0" y="0"/>
                </a:moveTo>
                <a:lnTo>
                  <a:pt x="9992696" y="0"/>
                </a:lnTo>
                <a:lnTo>
                  <a:pt x="9992696" y="5209675"/>
                </a:lnTo>
                <a:lnTo>
                  <a:pt x="0" y="5209675"/>
                </a:lnTo>
                <a:lnTo>
                  <a:pt x="0" y="0"/>
                </a:lnTo>
                <a:close/>
              </a:path>
            </a:pathLst>
          </a:custGeom>
          <a:blipFill>
            <a:blip r:embed="rId4"/>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1243B"/>
        </a:solidFill>
      </p:bgPr>
    </p:bg>
    <p:spTree>
      <p:nvGrpSpPr>
        <p:cNvPr id="1" name=""/>
        <p:cNvGrpSpPr/>
        <p:nvPr/>
      </p:nvGrpSpPr>
      <p:grpSpPr>
        <a:xfrm>
          <a:off x="0" y="0"/>
          <a:ext cx="0" cy="0"/>
          <a:chOff x="0" y="0"/>
          <a:chExt cx="0" cy="0"/>
        </a:xfrm>
      </p:grpSpPr>
      <p:sp>
        <p:nvSpPr>
          <p:cNvPr name="Freeform 2" id="2"/>
          <p:cNvSpPr/>
          <p:nvPr/>
        </p:nvSpPr>
        <p:spPr>
          <a:xfrm flipH="false" flipV="false" rot="0">
            <a:off x="7924878" y="1028700"/>
            <a:ext cx="8594880" cy="6244584"/>
          </a:xfrm>
          <a:custGeom>
            <a:avLst/>
            <a:gdLst/>
            <a:ahLst/>
            <a:cxnLst/>
            <a:rect r="r" b="b" t="t" l="l"/>
            <a:pathLst>
              <a:path h="6244584" w="8594880">
                <a:moveTo>
                  <a:pt x="0" y="0"/>
                </a:moveTo>
                <a:lnTo>
                  <a:pt x="8594880" y="0"/>
                </a:lnTo>
                <a:lnTo>
                  <a:pt x="8594880" y="6244584"/>
                </a:lnTo>
                <a:lnTo>
                  <a:pt x="0" y="6244584"/>
                </a:lnTo>
                <a:lnTo>
                  <a:pt x="0" y="0"/>
                </a:lnTo>
                <a:close/>
              </a:path>
            </a:pathLst>
          </a:custGeom>
          <a:blipFill>
            <a:blip r:embed="rId2"/>
            <a:stretch>
              <a:fillRect l="0" t="0" r="0" b="0"/>
            </a:stretch>
          </a:blipFill>
        </p:spPr>
      </p:sp>
      <p:sp>
        <p:nvSpPr>
          <p:cNvPr name="TextBox 3" id="3"/>
          <p:cNvSpPr txBox="true"/>
          <p:nvPr/>
        </p:nvSpPr>
        <p:spPr>
          <a:xfrm rot="0">
            <a:off x="829592" y="1523111"/>
            <a:ext cx="6701517" cy="2381250"/>
          </a:xfrm>
          <a:prstGeom prst="rect">
            <a:avLst/>
          </a:prstGeom>
        </p:spPr>
        <p:txBody>
          <a:bodyPr anchor="t" rtlCol="false" tIns="0" lIns="0" bIns="0" rIns="0">
            <a:spAutoFit/>
          </a:bodyPr>
          <a:lstStyle/>
          <a:p>
            <a:pPr>
              <a:lnSpc>
                <a:spcPts val="6299"/>
              </a:lnSpc>
              <a:spcBef>
                <a:spcPct val="0"/>
              </a:spcBef>
            </a:pPr>
            <a:r>
              <a:rPr lang="en-US" sz="4499">
                <a:solidFill>
                  <a:srgbClr val="16FDFD"/>
                </a:solidFill>
                <a:latin typeface="Poppins Ultra-Bold"/>
              </a:rPr>
              <a:t>AR TECHNOLOGY IN ELECTRICAL ENGINEERING STREAMS </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1243B"/>
        </a:solidFill>
      </p:bgPr>
    </p:bg>
    <p:spTree>
      <p:nvGrpSpPr>
        <p:cNvPr id="1" name=""/>
        <p:cNvGrpSpPr/>
        <p:nvPr/>
      </p:nvGrpSpPr>
      <p:grpSpPr>
        <a:xfrm>
          <a:off x="0" y="0"/>
          <a:ext cx="0" cy="0"/>
          <a:chOff x="0" y="0"/>
          <a:chExt cx="0" cy="0"/>
        </a:xfrm>
      </p:grpSpPr>
      <p:sp>
        <p:nvSpPr>
          <p:cNvPr name="Freeform 2" id="2"/>
          <p:cNvSpPr/>
          <p:nvPr/>
        </p:nvSpPr>
        <p:spPr>
          <a:xfrm flipH="false" flipV="false" rot="0">
            <a:off x="5380140" y="1479190"/>
            <a:ext cx="7527719" cy="5338128"/>
          </a:xfrm>
          <a:custGeom>
            <a:avLst/>
            <a:gdLst/>
            <a:ahLst/>
            <a:cxnLst/>
            <a:rect r="r" b="b" t="t" l="l"/>
            <a:pathLst>
              <a:path h="5338128" w="7527719">
                <a:moveTo>
                  <a:pt x="0" y="0"/>
                </a:moveTo>
                <a:lnTo>
                  <a:pt x="7527720" y="0"/>
                </a:lnTo>
                <a:lnTo>
                  <a:pt x="7527720" y="5338128"/>
                </a:lnTo>
                <a:lnTo>
                  <a:pt x="0" y="5338128"/>
                </a:lnTo>
                <a:lnTo>
                  <a:pt x="0" y="0"/>
                </a:lnTo>
                <a:close/>
              </a:path>
            </a:pathLst>
          </a:custGeom>
          <a:blipFill>
            <a:blip r:embed="rId2"/>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1243B"/>
        </a:solidFill>
      </p:bgPr>
    </p:bg>
    <p:spTree>
      <p:nvGrpSpPr>
        <p:cNvPr id="1" name=""/>
        <p:cNvGrpSpPr/>
        <p:nvPr/>
      </p:nvGrpSpPr>
      <p:grpSpPr>
        <a:xfrm>
          <a:off x="0" y="0"/>
          <a:ext cx="0" cy="0"/>
          <a:chOff x="0" y="0"/>
          <a:chExt cx="0" cy="0"/>
        </a:xfrm>
      </p:grpSpPr>
      <p:sp>
        <p:nvSpPr>
          <p:cNvPr name="Freeform 2" id="2"/>
          <p:cNvSpPr/>
          <p:nvPr/>
        </p:nvSpPr>
        <p:spPr>
          <a:xfrm flipH="false" flipV="false" rot="0">
            <a:off x="5111182" y="1412340"/>
            <a:ext cx="7602730" cy="5286667"/>
          </a:xfrm>
          <a:custGeom>
            <a:avLst/>
            <a:gdLst/>
            <a:ahLst/>
            <a:cxnLst/>
            <a:rect r="r" b="b" t="t" l="l"/>
            <a:pathLst>
              <a:path h="5286667" w="7602730">
                <a:moveTo>
                  <a:pt x="0" y="0"/>
                </a:moveTo>
                <a:lnTo>
                  <a:pt x="7602731" y="0"/>
                </a:lnTo>
                <a:lnTo>
                  <a:pt x="7602731" y="5286667"/>
                </a:lnTo>
                <a:lnTo>
                  <a:pt x="0" y="5286667"/>
                </a:lnTo>
                <a:lnTo>
                  <a:pt x="0" y="0"/>
                </a:lnTo>
                <a:close/>
              </a:path>
            </a:pathLst>
          </a:custGeom>
          <a:blipFill>
            <a:blip r:embed="rId2"/>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1243B"/>
        </a:solidFill>
      </p:bgPr>
    </p:bg>
    <p:spTree>
      <p:nvGrpSpPr>
        <p:cNvPr id="1" name=""/>
        <p:cNvGrpSpPr/>
        <p:nvPr/>
      </p:nvGrpSpPr>
      <p:grpSpPr>
        <a:xfrm>
          <a:off x="0" y="0"/>
          <a:ext cx="0" cy="0"/>
          <a:chOff x="0" y="0"/>
          <a:chExt cx="0" cy="0"/>
        </a:xfrm>
      </p:grpSpPr>
      <p:sp>
        <p:nvSpPr>
          <p:cNvPr name="Freeform 2" id="2"/>
          <p:cNvSpPr/>
          <p:nvPr/>
        </p:nvSpPr>
        <p:spPr>
          <a:xfrm flipH="false" flipV="false" rot="0">
            <a:off x="554273" y="430163"/>
            <a:ext cx="358447" cy="369187"/>
          </a:xfrm>
          <a:custGeom>
            <a:avLst/>
            <a:gdLst/>
            <a:ahLst/>
            <a:cxnLst/>
            <a:rect r="r" b="b" t="t" l="l"/>
            <a:pathLst>
              <a:path h="369187" w="358447">
                <a:moveTo>
                  <a:pt x="0" y="0"/>
                </a:moveTo>
                <a:lnTo>
                  <a:pt x="358446" y="0"/>
                </a:lnTo>
                <a:lnTo>
                  <a:pt x="358446" y="369187"/>
                </a:lnTo>
                <a:lnTo>
                  <a:pt x="0" y="36918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7719743" y="8360553"/>
            <a:ext cx="112185" cy="897747"/>
            <a:chOff x="0" y="0"/>
            <a:chExt cx="29547" cy="236444"/>
          </a:xfrm>
        </p:grpSpPr>
        <p:sp>
          <p:nvSpPr>
            <p:cNvPr name="Freeform 4" id="4"/>
            <p:cNvSpPr/>
            <p:nvPr/>
          </p:nvSpPr>
          <p:spPr>
            <a:xfrm flipH="false" flipV="false" rot="0">
              <a:off x="0" y="0"/>
              <a:ext cx="29547" cy="236444"/>
            </a:xfrm>
            <a:custGeom>
              <a:avLst/>
              <a:gdLst/>
              <a:ahLst/>
              <a:cxnLst/>
              <a:rect r="r" b="b" t="t" l="l"/>
              <a:pathLst>
                <a:path h="236444" w="29547">
                  <a:moveTo>
                    <a:pt x="14773" y="0"/>
                  </a:moveTo>
                  <a:lnTo>
                    <a:pt x="14773" y="0"/>
                  </a:lnTo>
                  <a:cubicBezTo>
                    <a:pt x="18691" y="0"/>
                    <a:pt x="22449" y="1556"/>
                    <a:pt x="25220" y="4327"/>
                  </a:cubicBezTo>
                  <a:cubicBezTo>
                    <a:pt x="27990" y="7098"/>
                    <a:pt x="29547" y="10855"/>
                    <a:pt x="29547" y="14773"/>
                  </a:cubicBezTo>
                  <a:lnTo>
                    <a:pt x="29547" y="221670"/>
                  </a:lnTo>
                  <a:cubicBezTo>
                    <a:pt x="29547" y="229830"/>
                    <a:pt x="22932" y="236444"/>
                    <a:pt x="14773" y="236444"/>
                  </a:cubicBezTo>
                  <a:lnTo>
                    <a:pt x="14773" y="236444"/>
                  </a:lnTo>
                  <a:cubicBezTo>
                    <a:pt x="6614" y="236444"/>
                    <a:pt x="0" y="229830"/>
                    <a:pt x="0" y="221670"/>
                  </a:cubicBezTo>
                  <a:lnTo>
                    <a:pt x="0" y="14773"/>
                  </a:lnTo>
                  <a:cubicBezTo>
                    <a:pt x="0" y="6614"/>
                    <a:pt x="6614" y="0"/>
                    <a:pt x="14773" y="0"/>
                  </a:cubicBezTo>
                  <a:close/>
                </a:path>
              </a:pathLst>
            </a:custGeom>
            <a:solidFill>
              <a:srgbClr val="16FDFD"/>
            </a:solidFill>
          </p:spPr>
        </p:sp>
        <p:sp>
          <p:nvSpPr>
            <p:cNvPr name="TextBox 5" id="5"/>
            <p:cNvSpPr txBox="true"/>
            <p:nvPr/>
          </p:nvSpPr>
          <p:spPr>
            <a:xfrm>
              <a:off x="0" y="-57150"/>
              <a:ext cx="29547" cy="293594"/>
            </a:xfrm>
            <a:prstGeom prst="rect">
              <a:avLst/>
            </a:prstGeom>
          </p:spPr>
          <p:txBody>
            <a:bodyPr anchor="ctr" rtlCol="false" tIns="50800" lIns="50800" bIns="50800" rIns="50800"/>
            <a:lstStyle/>
            <a:p>
              <a:pPr algn="ctr">
                <a:lnSpc>
                  <a:spcPts val="2898"/>
                </a:lnSpc>
              </a:pPr>
            </a:p>
          </p:txBody>
        </p:sp>
      </p:grpSp>
      <p:grpSp>
        <p:nvGrpSpPr>
          <p:cNvPr name="Group 6" id="6"/>
          <p:cNvGrpSpPr/>
          <p:nvPr/>
        </p:nvGrpSpPr>
        <p:grpSpPr>
          <a:xfrm rot="0">
            <a:off x="17719743" y="7337897"/>
            <a:ext cx="112185" cy="897747"/>
            <a:chOff x="0" y="0"/>
            <a:chExt cx="29547" cy="236444"/>
          </a:xfrm>
        </p:grpSpPr>
        <p:sp>
          <p:nvSpPr>
            <p:cNvPr name="Freeform 7" id="7"/>
            <p:cNvSpPr/>
            <p:nvPr/>
          </p:nvSpPr>
          <p:spPr>
            <a:xfrm flipH="false" flipV="false" rot="0">
              <a:off x="0" y="0"/>
              <a:ext cx="29547" cy="236444"/>
            </a:xfrm>
            <a:custGeom>
              <a:avLst/>
              <a:gdLst/>
              <a:ahLst/>
              <a:cxnLst/>
              <a:rect r="r" b="b" t="t" l="l"/>
              <a:pathLst>
                <a:path h="236444" w="29547">
                  <a:moveTo>
                    <a:pt x="14773" y="0"/>
                  </a:moveTo>
                  <a:lnTo>
                    <a:pt x="14773" y="0"/>
                  </a:lnTo>
                  <a:cubicBezTo>
                    <a:pt x="18691" y="0"/>
                    <a:pt x="22449" y="1556"/>
                    <a:pt x="25220" y="4327"/>
                  </a:cubicBezTo>
                  <a:cubicBezTo>
                    <a:pt x="27990" y="7098"/>
                    <a:pt x="29547" y="10855"/>
                    <a:pt x="29547" y="14773"/>
                  </a:cubicBezTo>
                  <a:lnTo>
                    <a:pt x="29547" y="221670"/>
                  </a:lnTo>
                  <a:cubicBezTo>
                    <a:pt x="29547" y="229830"/>
                    <a:pt x="22932" y="236444"/>
                    <a:pt x="14773" y="236444"/>
                  </a:cubicBezTo>
                  <a:lnTo>
                    <a:pt x="14773" y="236444"/>
                  </a:lnTo>
                  <a:cubicBezTo>
                    <a:pt x="6614" y="236444"/>
                    <a:pt x="0" y="229830"/>
                    <a:pt x="0" y="221670"/>
                  </a:cubicBezTo>
                  <a:lnTo>
                    <a:pt x="0" y="14773"/>
                  </a:lnTo>
                  <a:cubicBezTo>
                    <a:pt x="0" y="6614"/>
                    <a:pt x="6614" y="0"/>
                    <a:pt x="14773" y="0"/>
                  </a:cubicBezTo>
                  <a:close/>
                </a:path>
              </a:pathLst>
            </a:custGeom>
            <a:solidFill>
              <a:srgbClr val="FFFFFF">
                <a:alpha val="19608"/>
              </a:srgbClr>
            </a:solidFill>
          </p:spPr>
        </p:sp>
        <p:sp>
          <p:nvSpPr>
            <p:cNvPr name="TextBox 8" id="8"/>
            <p:cNvSpPr txBox="true"/>
            <p:nvPr/>
          </p:nvSpPr>
          <p:spPr>
            <a:xfrm>
              <a:off x="0" y="-57150"/>
              <a:ext cx="29547" cy="293594"/>
            </a:xfrm>
            <a:prstGeom prst="rect">
              <a:avLst/>
            </a:prstGeom>
          </p:spPr>
          <p:txBody>
            <a:bodyPr anchor="ctr" rtlCol="false" tIns="50800" lIns="50800" bIns="50800" rIns="50800"/>
            <a:lstStyle/>
            <a:p>
              <a:pPr algn="ctr">
                <a:lnSpc>
                  <a:spcPts val="2898"/>
                </a:lnSpc>
              </a:pPr>
            </a:p>
          </p:txBody>
        </p:sp>
      </p:grpSp>
      <p:grpSp>
        <p:nvGrpSpPr>
          <p:cNvPr name="Group 9" id="9"/>
          <p:cNvGrpSpPr/>
          <p:nvPr/>
        </p:nvGrpSpPr>
        <p:grpSpPr>
          <a:xfrm rot="0">
            <a:off x="14514834" y="4161831"/>
            <a:ext cx="3773166" cy="6352132"/>
            <a:chOff x="0" y="0"/>
            <a:chExt cx="3771900" cy="6350000"/>
          </a:xfrm>
        </p:grpSpPr>
        <p:sp>
          <p:nvSpPr>
            <p:cNvPr name="Freeform 10" id="10"/>
            <p:cNvSpPr/>
            <p:nvPr/>
          </p:nvSpPr>
          <p:spPr>
            <a:xfrm flipH="false" flipV="false" rot="0">
              <a:off x="0" y="0"/>
              <a:ext cx="3771900" cy="6502400"/>
            </a:xfrm>
            <a:custGeom>
              <a:avLst/>
              <a:gdLst/>
              <a:ahLst/>
              <a:cxnLst/>
              <a:rect r="r" b="b" t="t" l="l"/>
              <a:pathLst>
                <a:path h="6502400" w="3771900">
                  <a:moveTo>
                    <a:pt x="0" y="546100"/>
                  </a:moveTo>
                  <a:lnTo>
                    <a:pt x="0" y="3953510"/>
                  </a:lnTo>
                  <a:cubicBezTo>
                    <a:pt x="0" y="4132580"/>
                    <a:pt x="87630" y="4301490"/>
                    <a:pt x="236220" y="4403090"/>
                  </a:cubicBezTo>
                  <a:lnTo>
                    <a:pt x="2914650" y="6252210"/>
                  </a:lnTo>
                  <a:cubicBezTo>
                    <a:pt x="3276600" y="6502400"/>
                    <a:pt x="3771900" y="6243320"/>
                    <a:pt x="3771900" y="5802630"/>
                  </a:cubicBezTo>
                  <a:lnTo>
                    <a:pt x="3771900" y="546100"/>
                  </a:lnTo>
                  <a:cubicBezTo>
                    <a:pt x="3771900" y="243840"/>
                    <a:pt x="3526790" y="0"/>
                    <a:pt x="3225800" y="0"/>
                  </a:cubicBezTo>
                  <a:lnTo>
                    <a:pt x="546100" y="0"/>
                  </a:lnTo>
                  <a:cubicBezTo>
                    <a:pt x="245110" y="0"/>
                    <a:pt x="0" y="245110"/>
                    <a:pt x="0" y="546100"/>
                  </a:cubicBezTo>
                  <a:close/>
                </a:path>
              </a:pathLst>
            </a:custGeom>
            <a:blipFill>
              <a:blip r:embed="rId4"/>
              <a:stretch>
                <a:fillRect l="-115766" t="0" r="-36441" b="0"/>
              </a:stretch>
            </a:blipFill>
          </p:spPr>
        </p:sp>
      </p:grpSp>
      <p:sp>
        <p:nvSpPr>
          <p:cNvPr name="Freeform 11" id="11"/>
          <p:cNvSpPr/>
          <p:nvPr/>
        </p:nvSpPr>
        <p:spPr>
          <a:xfrm flipH="false" flipV="false" rot="0">
            <a:off x="1501502" y="3510342"/>
            <a:ext cx="11535466" cy="3682931"/>
          </a:xfrm>
          <a:custGeom>
            <a:avLst/>
            <a:gdLst/>
            <a:ahLst/>
            <a:cxnLst/>
            <a:rect r="r" b="b" t="t" l="l"/>
            <a:pathLst>
              <a:path h="3682931" w="11535466">
                <a:moveTo>
                  <a:pt x="0" y="0"/>
                </a:moveTo>
                <a:lnTo>
                  <a:pt x="11535466" y="0"/>
                </a:lnTo>
                <a:lnTo>
                  <a:pt x="11535466" y="3682931"/>
                </a:lnTo>
                <a:lnTo>
                  <a:pt x="0" y="3682931"/>
                </a:lnTo>
                <a:lnTo>
                  <a:pt x="0" y="0"/>
                </a:lnTo>
                <a:close/>
              </a:path>
            </a:pathLst>
          </a:custGeom>
          <a:blipFill>
            <a:blip r:embed="rId5"/>
            <a:stretch>
              <a:fillRect l="0" t="0" r="0" b="0"/>
            </a:stretch>
          </a:blipFill>
        </p:spPr>
      </p:sp>
      <p:sp>
        <p:nvSpPr>
          <p:cNvPr name="TextBox 12" id="12"/>
          <p:cNvSpPr txBox="true"/>
          <p:nvPr/>
        </p:nvSpPr>
        <p:spPr>
          <a:xfrm rot="0">
            <a:off x="2442483" y="490932"/>
            <a:ext cx="6701517" cy="2381250"/>
          </a:xfrm>
          <a:prstGeom prst="rect">
            <a:avLst/>
          </a:prstGeom>
        </p:spPr>
        <p:txBody>
          <a:bodyPr anchor="t" rtlCol="false" tIns="0" lIns="0" bIns="0" rIns="0">
            <a:spAutoFit/>
          </a:bodyPr>
          <a:lstStyle/>
          <a:p>
            <a:pPr>
              <a:lnSpc>
                <a:spcPts val="6299"/>
              </a:lnSpc>
              <a:spcBef>
                <a:spcPct val="0"/>
              </a:spcBef>
            </a:pPr>
            <a:r>
              <a:rPr lang="en-US" sz="4499">
                <a:solidFill>
                  <a:srgbClr val="16FDFD"/>
                </a:solidFill>
                <a:latin typeface="Poppins Ultra-Bold"/>
              </a:rPr>
              <a:t>VR TECHNOLOGY IN ELECTRICAL ENGINEERING STREAMS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DAGA7_EnGZM</dc:identifier>
  <dcterms:modified xsi:type="dcterms:W3CDTF">2011-08-01T06:04:30Z</dcterms:modified>
  <cp:revision>1</cp:revision>
  <dc:title>Applications of Augmented and Virtual Reality in Electrical Engineering Education: A Review</dc:title>
</cp:coreProperties>
</file>